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20" r:id="rId2"/>
    <p:sldId id="429" r:id="rId3"/>
    <p:sldId id="430" r:id="rId4"/>
    <p:sldId id="431" r:id="rId5"/>
    <p:sldId id="432" r:id="rId6"/>
    <p:sldId id="433" r:id="rId7"/>
    <p:sldId id="434" r:id="rId8"/>
    <p:sldId id="435" r:id="rId9"/>
    <p:sldId id="436" r:id="rId10"/>
    <p:sldId id="428" r:id="rId11"/>
    <p:sldId id="387" r:id="rId12"/>
    <p:sldId id="394" r:id="rId13"/>
    <p:sldId id="399" r:id="rId14"/>
    <p:sldId id="396" r:id="rId15"/>
    <p:sldId id="395" r:id="rId16"/>
    <p:sldId id="397" r:id="rId17"/>
    <p:sldId id="273" r:id="rId18"/>
    <p:sldId id="424" r:id="rId19"/>
    <p:sldId id="413" r:id="rId20"/>
    <p:sldId id="415" r:id="rId21"/>
    <p:sldId id="417" r:id="rId22"/>
    <p:sldId id="420" r:id="rId23"/>
    <p:sldId id="421" r:id="rId24"/>
    <p:sldId id="422" r:id="rId25"/>
    <p:sldId id="426" r:id="rId26"/>
    <p:sldId id="427" r:id="rId27"/>
    <p:sldId id="425" r:id="rId28"/>
    <p:sldId id="412" r:id="rId29"/>
  </p:sldIdLst>
  <p:sldSz cx="18288000" cy="10287000"/>
  <p:notesSz cx="6797675" cy="9928225"/>
  <p:embeddedFontLst>
    <p:embeddedFont>
      <p:font typeface="Clear Sans Regular Bold" panose="020B0604020202020204" charset="0"/>
      <p:regular r:id="rId30"/>
    </p:embeddedFont>
    <p:embeddedFont>
      <p:font typeface="Georgia" panose="02040502050405020303" pitchFamily="18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lear Sans Regular Italics" panose="020B0604020202020204" charset="0"/>
      <p:regular r:id="rId39"/>
    </p:embeddedFont>
    <p:embeddedFont>
      <p:font typeface="Roboto" panose="020B060402020202020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8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pos="11136" userDrawn="1">
          <p15:clr>
            <a:srgbClr val="A4A3A4"/>
          </p15:clr>
        </p15:guide>
        <p15:guide id="4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6447"/>
    <a:srgbClr val="533326"/>
    <a:srgbClr val="C39367"/>
    <a:srgbClr val="E04E39"/>
    <a:srgbClr val="DFC4C1"/>
    <a:srgbClr val="DDE0E2"/>
    <a:srgbClr val="166D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6" d="100"/>
          <a:sy n="66" d="100"/>
        </p:scale>
        <p:origin x="114" y="342"/>
      </p:cViewPr>
      <p:guideLst>
        <p:guide orient="horz" pos="3288"/>
        <p:guide pos="384"/>
        <p:guide pos="11136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8" Type="http://schemas.openxmlformats.org/officeDocument/2006/relationships/image" Target="../media/image64.svg"/><Relationship Id="rId26" Type="http://schemas.openxmlformats.org/officeDocument/2006/relationships/image" Target="../media/image41.png"/><Relationship Id="rId21" Type="http://schemas.openxmlformats.org/officeDocument/2006/relationships/image" Target="../media/image66.svg"/><Relationship Id="rId25" Type="http://schemas.openxmlformats.org/officeDocument/2006/relationships/image" Target="../media/image69.sv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62.svg"/><Relationship Id="rId23" Type="http://schemas.openxmlformats.org/officeDocument/2006/relationships/image" Target="../media/image40.png"/><Relationship Id="rId10" Type="http://schemas.openxmlformats.org/officeDocument/2006/relationships/image" Target="../media/image51.svg"/><Relationship Id="rId19" Type="http://schemas.openxmlformats.org/officeDocument/2006/relationships/image" Target="../media/image38.png"/><Relationship Id="rId4" Type="http://schemas.openxmlformats.org/officeDocument/2006/relationships/image" Target="../media/image4.svg"/><Relationship Id="rId9" Type="http://schemas.openxmlformats.org/officeDocument/2006/relationships/image" Target="../media/image35.png"/><Relationship Id="rId22" Type="http://schemas.openxmlformats.org/officeDocument/2006/relationships/image" Target="../media/image39.png"/><Relationship Id="rId27" Type="http://schemas.openxmlformats.org/officeDocument/2006/relationships/image" Target="../media/image71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4.emf"/><Relationship Id="rId4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8170" y="1176422"/>
            <a:ext cx="7175125" cy="3459435"/>
          </a:xfrm>
          <a:prstGeom prst="rect">
            <a:avLst/>
          </a:prstGeom>
        </p:spPr>
      </p:pic>
      <p:sp>
        <p:nvSpPr>
          <p:cNvPr id="14" name="Полилиния 13"/>
          <p:cNvSpPr/>
          <p:nvPr/>
        </p:nvSpPr>
        <p:spPr>
          <a:xfrm>
            <a:off x="8076143" y="9681350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4647143" y="9145605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4248000" y="8603986"/>
            <a:ext cx="14040000" cy="360000"/>
          </a:xfrm>
          <a:custGeom>
            <a:avLst/>
            <a:gdLst>
              <a:gd name="connsiteX0" fmla="*/ 0 w 1384300"/>
              <a:gd name="connsiteY0" fmla="*/ 95250 h 95250"/>
              <a:gd name="connsiteX1" fmla="*/ 53975 w 1384300"/>
              <a:gd name="connsiteY1" fmla="*/ 0 h 95250"/>
              <a:gd name="connsiteX2" fmla="*/ 1384300 w 1384300"/>
              <a:gd name="connsiteY2" fmla="*/ 0 h 95250"/>
              <a:gd name="connsiteX3" fmla="*/ 1384300 w 1384300"/>
              <a:gd name="connsiteY3" fmla="*/ 92075 h 95250"/>
              <a:gd name="connsiteX4" fmla="*/ 0 w 1384300"/>
              <a:gd name="connsiteY4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300" h="95250">
                <a:moveTo>
                  <a:pt x="0" y="95250"/>
                </a:moveTo>
                <a:lnTo>
                  <a:pt x="53975" y="0"/>
                </a:lnTo>
                <a:lnTo>
                  <a:pt x="1384300" y="0"/>
                </a:lnTo>
                <a:lnTo>
                  <a:pt x="1384300" y="92075"/>
                </a:lnTo>
                <a:lnTo>
                  <a:pt x="0" y="95250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1093676" y="3086100"/>
            <a:ext cx="7242777" cy="1808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5400" b="1" dirty="0" smtClean="0">
                <a:ln w="0"/>
                <a:solidFill>
                  <a:srgbClr val="663A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КРУГЛЫЙ </a:t>
            </a:r>
            <a:br>
              <a:rPr lang="ru-RU" sz="5400" b="1" dirty="0" smtClean="0">
                <a:ln w="0"/>
                <a:solidFill>
                  <a:srgbClr val="663A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5400" b="1" dirty="0" smtClean="0">
                <a:ln w="0"/>
                <a:solidFill>
                  <a:srgbClr val="663A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СТОЛ</a:t>
            </a:r>
            <a:endParaRPr lang="ru-RU" sz="5400" b="1" dirty="0">
              <a:ln w="0"/>
              <a:solidFill>
                <a:srgbClr val="663A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5876" y="5126927"/>
            <a:ext cx="13259857" cy="981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5400" b="1" dirty="0" smtClean="0">
                <a:ln w="0"/>
                <a:solidFill>
                  <a:srgbClr val="663A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«МФЦ – ПРОЕКЦИЯ В БУДУЩЕЕ»</a:t>
            </a:r>
            <a:endParaRPr lang="ru-RU" sz="5400" b="1" dirty="0">
              <a:ln w="0"/>
              <a:solidFill>
                <a:srgbClr val="663A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1465943" y="1233551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-1963057" y="697806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4" name="Полилиния 23"/>
          <p:cNvSpPr/>
          <p:nvPr/>
        </p:nvSpPr>
        <p:spPr>
          <a:xfrm rot="10800000">
            <a:off x="-2362200" y="156187"/>
            <a:ext cx="14040000" cy="360000"/>
          </a:xfrm>
          <a:custGeom>
            <a:avLst/>
            <a:gdLst>
              <a:gd name="connsiteX0" fmla="*/ 0 w 1384300"/>
              <a:gd name="connsiteY0" fmla="*/ 95250 h 95250"/>
              <a:gd name="connsiteX1" fmla="*/ 53975 w 1384300"/>
              <a:gd name="connsiteY1" fmla="*/ 0 h 95250"/>
              <a:gd name="connsiteX2" fmla="*/ 1384300 w 1384300"/>
              <a:gd name="connsiteY2" fmla="*/ 0 h 95250"/>
              <a:gd name="connsiteX3" fmla="*/ 1384300 w 1384300"/>
              <a:gd name="connsiteY3" fmla="*/ 92075 h 95250"/>
              <a:gd name="connsiteX4" fmla="*/ 0 w 1384300"/>
              <a:gd name="connsiteY4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300" h="95250">
                <a:moveTo>
                  <a:pt x="0" y="95250"/>
                </a:moveTo>
                <a:lnTo>
                  <a:pt x="53975" y="0"/>
                </a:lnTo>
                <a:lnTo>
                  <a:pt x="1384300" y="0"/>
                </a:lnTo>
                <a:lnTo>
                  <a:pt x="1384300" y="92075"/>
                </a:lnTo>
                <a:lnTo>
                  <a:pt x="0" y="95250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80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 rot="859187">
            <a:off x="-212271" y="-759189"/>
            <a:ext cx="2022261" cy="2022261"/>
            <a:chOff x="0" y="0"/>
            <a:chExt cx="6350000" cy="6350000"/>
          </a:xfrm>
        </p:grpSpPr>
        <p:sp>
          <p:nvSpPr>
            <p:cNvPr id="5" name="Freeform 4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C39367">
                <a:alpha val="64706"/>
              </a:srgbClr>
            </a:solidFill>
          </p:spPr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859187">
            <a:off x="-772819" y="-135730"/>
            <a:ext cx="1740120" cy="1740120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 rot="1572059">
            <a:off x="17276870" y="1043293"/>
            <a:ext cx="2022261" cy="2022261"/>
            <a:chOff x="0" y="0"/>
            <a:chExt cx="6350000" cy="6350000"/>
          </a:xfrm>
        </p:grpSpPr>
        <p:sp>
          <p:nvSpPr>
            <p:cNvPr id="8" name="Freeform 7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E04E39">
                <a:alpha val="64706"/>
              </a:srgbClr>
            </a:solidFill>
          </p:spPr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654088" y="1817117"/>
            <a:ext cx="1740120" cy="1740120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9024176">
            <a:off x="3562127" y="9588020"/>
            <a:ext cx="1740120" cy="1740120"/>
          </a:xfrm>
          <a:prstGeom prst="rect">
            <a:avLst/>
          </a:prstGeom>
        </p:spPr>
      </p:pic>
      <p:grpSp>
        <p:nvGrpSpPr>
          <p:cNvPr id="11" name="Group 9"/>
          <p:cNvGrpSpPr>
            <a:grpSpLocks noChangeAspect="1"/>
          </p:cNvGrpSpPr>
          <p:nvPr/>
        </p:nvGrpSpPr>
        <p:grpSpPr>
          <a:xfrm rot="-7452117">
            <a:off x="2957448" y="9747689"/>
            <a:ext cx="2022261" cy="2022261"/>
            <a:chOff x="0" y="0"/>
            <a:chExt cx="6350000" cy="6350000"/>
          </a:xfrm>
        </p:grpSpPr>
        <p:sp>
          <p:nvSpPr>
            <p:cNvPr id="12" name="Freeform 10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E04E39">
                <a:alpha val="64706"/>
              </a:srgbClr>
            </a:solidFill>
          </p:spPr>
        </p:sp>
      </p:grpSp>
      <p:sp>
        <p:nvSpPr>
          <p:cNvPr id="67" name="Прямоугольник 66"/>
          <p:cNvSpPr/>
          <p:nvPr/>
        </p:nvSpPr>
        <p:spPr>
          <a:xfrm>
            <a:off x="7620000" y="3557237"/>
            <a:ext cx="7391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60" dirty="0" smtClean="0">
                <a:solidFill>
                  <a:srgbClr val="5333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План </a:t>
            </a:r>
            <a:r>
              <a:rPr lang="ru-RU" sz="3200" b="1" spc="60" dirty="0">
                <a:solidFill>
                  <a:srgbClr val="5333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практической </a:t>
            </a:r>
            <a:r>
              <a:rPr lang="ru-RU" sz="3200" b="1" spc="60" dirty="0" smtClean="0">
                <a:solidFill>
                  <a:srgbClr val="5333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подготовки</a:t>
            </a:r>
          </a:p>
          <a:p>
            <a:pPr algn="ctr"/>
            <a:r>
              <a:rPr lang="ru-RU" sz="3200" b="1" spc="60" dirty="0" smtClean="0">
                <a:solidFill>
                  <a:srgbClr val="5333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обучающихся учреждений высшего и среднего профессионального образования</a:t>
            </a:r>
            <a:br>
              <a:rPr lang="ru-RU" sz="3200" b="1" spc="60" dirty="0" smtClean="0">
                <a:solidFill>
                  <a:srgbClr val="53332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3200" b="1" spc="60" dirty="0" smtClean="0">
                <a:solidFill>
                  <a:srgbClr val="5333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СПб ГКУ «МФЦ» </a:t>
            </a:r>
            <a:endParaRPr lang="ru-RU" sz="3200" b="1" spc="60" dirty="0">
              <a:solidFill>
                <a:srgbClr val="5333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1" y="1554594"/>
            <a:ext cx="7766092" cy="7535345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28278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2"/>
          <p:cNvGrpSpPr/>
          <p:nvPr/>
        </p:nvGrpSpPr>
        <p:grpSpPr>
          <a:xfrm>
            <a:off x="381000" y="4533900"/>
            <a:ext cx="1203885" cy="1172728"/>
            <a:chOff x="0" y="0"/>
            <a:chExt cx="3924555" cy="3822984"/>
          </a:xfrm>
        </p:grpSpPr>
        <p:sp>
          <p:nvSpPr>
            <p:cNvPr id="8" name="Freeform 23"/>
            <p:cNvSpPr/>
            <p:nvPr/>
          </p:nvSpPr>
          <p:spPr>
            <a:xfrm>
              <a:off x="0" y="0"/>
              <a:ext cx="3924555" cy="3822984"/>
            </a:xfrm>
            <a:custGeom>
              <a:avLst/>
              <a:gdLst/>
              <a:ahLst/>
              <a:cxnLst/>
              <a:rect l="l" t="t" r="r" b="b"/>
              <a:pathLst>
                <a:path w="3924555" h="3822984">
                  <a:moveTo>
                    <a:pt x="3800095" y="3822984"/>
                  </a:moveTo>
                  <a:lnTo>
                    <a:pt x="124460" y="3822984"/>
                  </a:lnTo>
                  <a:cubicBezTo>
                    <a:pt x="55880" y="3822984"/>
                    <a:pt x="0" y="3767105"/>
                    <a:pt x="0" y="36985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00095" y="0"/>
                  </a:lnTo>
                  <a:cubicBezTo>
                    <a:pt x="3868675" y="0"/>
                    <a:pt x="3924555" y="55880"/>
                    <a:pt x="3924555" y="124460"/>
                  </a:cubicBezTo>
                  <a:lnTo>
                    <a:pt x="3924555" y="3698525"/>
                  </a:lnTo>
                  <a:cubicBezTo>
                    <a:pt x="3924555" y="3767105"/>
                    <a:pt x="3868675" y="3822984"/>
                    <a:pt x="3800095" y="3822984"/>
                  </a:cubicBezTo>
                  <a:close/>
                </a:path>
              </a:pathLst>
            </a:custGeom>
            <a:solidFill>
              <a:srgbClr val="C39367"/>
            </a:solidFill>
          </p:spPr>
        </p:sp>
      </p:grpSp>
      <p:sp>
        <p:nvSpPr>
          <p:cNvPr id="9" name="TextBox 24"/>
          <p:cNvSpPr txBox="1"/>
          <p:nvPr/>
        </p:nvSpPr>
        <p:spPr>
          <a:xfrm>
            <a:off x="471626" y="4711260"/>
            <a:ext cx="1022632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4"/>
              </a:lnSpc>
              <a:spcBef>
                <a:spcPct val="0"/>
              </a:spcBef>
            </a:pPr>
            <a:r>
              <a:rPr lang="en-US" sz="2600" u="none" spc="101" dirty="0" smtClean="0">
                <a:solidFill>
                  <a:srgbClr val="FFFFFF"/>
                </a:solidFill>
                <a:latin typeface="Clear Sans Regular Bold"/>
              </a:rPr>
              <a:t>1 </a:t>
            </a:r>
            <a:r>
              <a:rPr lang="en-US" sz="2600" u="none" spc="101" dirty="0">
                <a:solidFill>
                  <a:srgbClr val="FFFFFF"/>
                </a:solidFill>
                <a:latin typeface="Clear Sans Regular Bold"/>
              </a:rPr>
              <a:t>ДЕНЬ</a:t>
            </a:r>
          </a:p>
        </p:txBody>
      </p:sp>
      <p:grpSp>
        <p:nvGrpSpPr>
          <p:cNvPr id="10" name="Group 3"/>
          <p:cNvGrpSpPr/>
          <p:nvPr/>
        </p:nvGrpSpPr>
        <p:grpSpPr>
          <a:xfrm>
            <a:off x="2209800" y="3215916"/>
            <a:ext cx="9695543" cy="3796763"/>
            <a:chOff x="0" y="253466"/>
            <a:chExt cx="10298389" cy="5062350"/>
          </a:xfrm>
        </p:grpSpPr>
        <p:sp>
          <p:nvSpPr>
            <p:cNvPr id="11" name="TextBox 4"/>
            <p:cNvSpPr txBox="1"/>
            <p:nvPr/>
          </p:nvSpPr>
          <p:spPr>
            <a:xfrm>
              <a:off x="0" y="699169"/>
              <a:ext cx="10279118" cy="4616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15901" lvl="1">
                <a:lnSpc>
                  <a:spcPts val="3000"/>
                </a:lnSpc>
              </a:pPr>
              <a:endParaRPr lang="ru-RU" sz="2000" spc="100" dirty="0" smtClean="0">
                <a:solidFill>
                  <a:srgbClr val="623B2A"/>
                </a:solidFill>
                <a:latin typeface="Clear Sans Regular Italics"/>
              </a:endParaRPr>
            </a:p>
            <a:p>
              <a:pPr marL="558801" lvl="1" indent="-34290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Санкт-Петербург</a:t>
              </a:r>
              <a:r>
                <a:rPr lang="ru-RU" sz="2400" spc="100" dirty="0">
                  <a:solidFill>
                    <a:srgbClr val="623B2A"/>
                  </a:solidFill>
                  <a:latin typeface="Clear Sans Regular Italics"/>
                </a:rPr>
                <a:t>, </a:t>
              </a: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ул</a:t>
              </a:r>
              <a:r>
                <a:rPr lang="ru-RU" sz="2400" spc="100" dirty="0">
                  <a:solidFill>
                    <a:srgbClr val="623B2A"/>
                  </a:solidFill>
                  <a:latin typeface="Clear Sans Regular Italics"/>
                </a:rPr>
                <a:t>. Красного Текстильщика, 10-12</a:t>
              </a: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, лит. О</a:t>
              </a:r>
            </a:p>
            <a:p>
              <a:pPr marL="558801" lvl="1" indent="-34290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Вводный инструктаж по охране труда и пожарной безопасности;</a:t>
              </a:r>
            </a:p>
            <a:p>
              <a:pPr marL="558801" lvl="1" indent="-34290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Ознакомление с планом проведения практической подготовки;</a:t>
              </a:r>
            </a:p>
            <a:p>
              <a:pPr marL="558801" lvl="1" indent="-34290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Обзорная экскурсия по управлению СПб ГКУ «МФЦ»;</a:t>
              </a:r>
            </a:p>
            <a:p>
              <a:pPr marL="558801" lvl="1" indent="-34290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Встреча с руководством учреждения</a:t>
              </a:r>
            </a:p>
            <a:p>
              <a:pPr marL="431801" lvl="1" indent="-215900">
                <a:lnSpc>
                  <a:spcPts val="3000"/>
                </a:lnSpc>
                <a:buFont typeface="Arial"/>
                <a:buChar char="•"/>
              </a:pPr>
              <a:endParaRPr lang="en-US" sz="2400" spc="100" dirty="0">
                <a:solidFill>
                  <a:srgbClr val="623B2A"/>
                </a:solidFill>
                <a:latin typeface="Clear Sans Regular Itali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19271" y="253466"/>
              <a:ext cx="10279118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4"/>
                </a:lnSpc>
                <a:spcBef>
                  <a:spcPct val="0"/>
                </a:spcBef>
              </a:pPr>
              <a:r>
                <a:rPr lang="ru-RU" sz="3000" spc="101" dirty="0" smtClean="0">
                  <a:solidFill>
                    <a:srgbClr val="623B2A"/>
                  </a:solidFill>
                  <a:latin typeface="Clear Sans Regular Bold"/>
                </a:rPr>
                <a:t>Встреча обучающихся по адресу:</a:t>
              </a:r>
              <a:endParaRPr lang="en-US" sz="3000" spc="101" dirty="0">
                <a:solidFill>
                  <a:srgbClr val="623B2A"/>
                </a:solidFill>
                <a:latin typeface="Clear Sans Regular Bold"/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0" y="4381500"/>
            <a:ext cx="7010400" cy="4672953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14" name="TextBox 5"/>
          <p:cNvSpPr txBox="1"/>
          <p:nvPr/>
        </p:nvSpPr>
        <p:spPr>
          <a:xfrm>
            <a:off x="1440000" y="2160000"/>
            <a:ext cx="845820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4"/>
              </a:lnSpc>
              <a:spcBef>
                <a:spcPct val="0"/>
              </a:spcBef>
            </a:pPr>
            <a:r>
              <a:rPr lang="ru-RU" sz="3000" spc="101" dirty="0">
                <a:solidFill>
                  <a:srgbClr val="623B2A"/>
                </a:solidFill>
                <a:latin typeface="Clear Sans Regular Bold"/>
              </a:rPr>
              <a:t>Вводный этап практической </a:t>
            </a:r>
            <a:r>
              <a:rPr lang="ru-RU" sz="3000" spc="101" dirty="0" smtClean="0">
                <a:solidFill>
                  <a:srgbClr val="623B2A"/>
                </a:solidFill>
                <a:latin typeface="Clear Sans Regular Bold"/>
              </a:rPr>
              <a:t>подготовки</a:t>
            </a:r>
            <a:endParaRPr lang="ru-RU" sz="3000" spc="101" dirty="0">
              <a:solidFill>
                <a:srgbClr val="623B2A"/>
              </a:solidFill>
              <a:latin typeface="Clear Sans Regular Bold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3810000" y="1055236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381000" y="519491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7" name="Полилиния 16"/>
          <p:cNvSpPr/>
          <p:nvPr/>
        </p:nvSpPr>
        <p:spPr>
          <a:xfrm rot="10800000">
            <a:off x="-18143" y="-22128"/>
            <a:ext cx="14040000" cy="360000"/>
          </a:xfrm>
          <a:custGeom>
            <a:avLst/>
            <a:gdLst>
              <a:gd name="connsiteX0" fmla="*/ 0 w 1384300"/>
              <a:gd name="connsiteY0" fmla="*/ 95250 h 95250"/>
              <a:gd name="connsiteX1" fmla="*/ 53975 w 1384300"/>
              <a:gd name="connsiteY1" fmla="*/ 0 h 95250"/>
              <a:gd name="connsiteX2" fmla="*/ 1384300 w 1384300"/>
              <a:gd name="connsiteY2" fmla="*/ 0 h 95250"/>
              <a:gd name="connsiteX3" fmla="*/ 1384300 w 1384300"/>
              <a:gd name="connsiteY3" fmla="*/ 92075 h 95250"/>
              <a:gd name="connsiteX4" fmla="*/ 0 w 1384300"/>
              <a:gd name="connsiteY4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300" h="95250">
                <a:moveTo>
                  <a:pt x="0" y="95250"/>
                </a:moveTo>
                <a:lnTo>
                  <a:pt x="53975" y="0"/>
                </a:lnTo>
                <a:lnTo>
                  <a:pt x="1384300" y="0"/>
                </a:lnTo>
                <a:lnTo>
                  <a:pt x="1384300" y="92075"/>
                </a:lnTo>
                <a:lnTo>
                  <a:pt x="0" y="95250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172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2"/>
          <p:cNvGrpSpPr/>
          <p:nvPr/>
        </p:nvGrpSpPr>
        <p:grpSpPr>
          <a:xfrm>
            <a:off x="381000" y="4229100"/>
            <a:ext cx="1203885" cy="1172728"/>
            <a:chOff x="0" y="0"/>
            <a:chExt cx="3924555" cy="3822984"/>
          </a:xfrm>
        </p:grpSpPr>
        <p:sp>
          <p:nvSpPr>
            <p:cNvPr id="8" name="Freeform 23"/>
            <p:cNvSpPr/>
            <p:nvPr/>
          </p:nvSpPr>
          <p:spPr>
            <a:xfrm>
              <a:off x="0" y="0"/>
              <a:ext cx="3924555" cy="3822984"/>
            </a:xfrm>
            <a:custGeom>
              <a:avLst/>
              <a:gdLst/>
              <a:ahLst/>
              <a:cxnLst/>
              <a:rect l="l" t="t" r="r" b="b"/>
              <a:pathLst>
                <a:path w="3924555" h="3822984">
                  <a:moveTo>
                    <a:pt x="3800095" y="3822984"/>
                  </a:moveTo>
                  <a:lnTo>
                    <a:pt x="124460" y="3822984"/>
                  </a:lnTo>
                  <a:cubicBezTo>
                    <a:pt x="55880" y="3822984"/>
                    <a:pt x="0" y="3767105"/>
                    <a:pt x="0" y="36985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00095" y="0"/>
                  </a:lnTo>
                  <a:cubicBezTo>
                    <a:pt x="3868675" y="0"/>
                    <a:pt x="3924555" y="55880"/>
                    <a:pt x="3924555" y="124460"/>
                  </a:cubicBezTo>
                  <a:lnTo>
                    <a:pt x="3924555" y="3698525"/>
                  </a:lnTo>
                  <a:cubicBezTo>
                    <a:pt x="3924555" y="3767105"/>
                    <a:pt x="3868675" y="3822984"/>
                    <a:pt x="3800095" y="3822984"/>
                  </a:cubicBezTo>
                  <a:close/>
                </a:path>
              </a:pathLst>
            </a:custGeom>
            <a:solidFill>
              <a:srgbClr val="C39367"/>
            </a:solidFill>
          </p:spPr>
        </p:sp>
      </p:grpSp>
      <p:sp>
        <p:nvSpPr>
          <p:cNvPr id="9" name="TextBox 24"/>
          <p:cNvSpPr txBox="1"/>
          <p:nvPr/>
        </p:nvSpPr>
        <p:spPr>
          <a:xfrm>
            <a:off x="471626" y="4406460"/>
            <a:ext cx="1022632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4"/>
              </a:lnSpc>
              <a:spcBef>
                <a:spcPct val="0"/>
              </a:spcBef>
            </a:pPr>
            <a:r>
              <a:rPr lang="ru-RU" sz="2600" spc="101" dirty="0">
                <a:solidFill>
                  <a:srgbClr val="FFFFFF"/>
                </a:solidFill>
                <a:latin typeface="Clear Sans Regular Bold"/>
              </a:rPr>
              <a:t>2</a:t>
            </a:r>
            <a:r>
              <a:rPr lang="en-US" sz="2600" u="none" spc="101" dirty="0" smtClean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2600" u="none" spc="101" dirty="0">
                <a:solidFill>
                  <a:srgbClr val="FFFFFF"/>
                </a:solidFill>
                <a:latin typeface="Clear Sans Regular Bold"/>
              </a:rPr>
              <a:t>ДЕНЬ</a:t>
            </a:r>
          </a:p>
        </p:txBody>
      </p:sp>
      <p:grpSp>
        <p:nvGrpSpPr>
          <p:cNvPr id="10" name="Group 3"/>
          <p:cNvGrpSpPr/>
          <p:nvPr/>
        </p:nvGrpSpPr>
        <p:grpSpPr>
          <a:xfrm>
            <a:off x="2971800" y="3393835"/>
            <a:ext cx="9838200" cy="3201817"/>
            <a:chOff x="0" y="-14076"/>
            <a:chExt cx="10279118" cy="4269089"/>
          </a:xfrm>
        </p:grpSpPr>
        <p:sp>
          <p:nvSpPr>
            <p:cNvPr id="11" name="TextBox 4"/>
            <p:cNvSpPr txBox="1"/>
            <p:nvPr/>
          </p:nvSpPr>
          <p:spPr>
            <a:xfrm>
              <a:off x="0" y="699168"/>
              <a:ext cx="10279118" cy="3555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01" lvl="1" indent="-215900">
                <a:lnSpc>
                  <a:spcPts val="3000"/>
                </a:lnSpc>
                <a:buFont typeface="Arial"/>
                <a:buChar char="•"/>
              </a:pP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Основные нормативные правовые и локальные акты, которыми регламентирована деятельность СПб ГКУ «МФЦ»;</a:t>
              </a:r>
            </a:p>
            <a:p>
              <a:pPr marL="431801" lvl="1" indent="-215900">
                <a:lnSpc>
                  <a:spcPts val="3000"/>
                </a:lnSpc>
                <a:buFont typeface="Arial"/>
                <a:buChar char="•"/>
              </a:pPr>
              <a:r>
                <a:rPr lang="ru-RU" sz="2400" spc="100" dirty="0">
                  <a:solidFill>
                    <a:srgbClr val="623B2A"/>
                  </a:solidFill>
                  <a:latin typeface="Clear Sans Regular Italics"/>
                </a:rPr>
                <a:t>Структура МФЦ и организация деятельности;</a:t>
              </a:r>
              <a:endParaRPr lang="en-US" sz="2400" spc="100" dirty="0">
                <a:solidFill>
                  <a:srgbClr val="623B2A"/>
                </a:solidFill>
                <a:latin typeface="Clear Sans Regular Italics"/>
              </a:endParaRPr>
            </a:p>
            <a:p>
              <a:pPr marL="431801" lvl="1" indent="-215900">
                <a:lnSpc>
                  <a:spcPts val="3000"/>
                </a:lnSpc>
                <a:buFont typeface="Arial"/>
                <a:buChar char="•"/>
              </a:pP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Этика и служебное поведение;</a:t>
              </a:r>
              <a:endParaRPr lang="en-US" sz="2400" spc="100" dirty="0">
                <a:solidFill>
                  <a:srgbClr val="623B2A"/>
                </a:solidFill>
                <a:latin typeface="Clear Sans Regular Italics"/>
              </a:endParaRPr>
            </a:p>
            <a:p>
              <a:pPr marL="431800" lvl="1" indent="-215900">
                <a:lnSpc>
                  <a:spcPts val="3000"/>
                </a:lnSpc>
                <a:buFont typeface="Arial"/>
                <a:buChar char="•"/>
              </a:pP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Цель деятельности и миссия МФЦ;</a:t>
              </a:r>
            </a:p>
            <a:p>
              <a:pPr marL="431800" lvl="1" indent="-215900">
                <a:lnSpc>
                  <a:spcPts val="3000"/>
                </a:lnSpc>
                <a:buFont typeface="Arial"/>
                <a:buChar char="•"/>
              </a:pP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Защита персональных данных;</a:t>
              </a: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14076"/>
              <a:ext cx="10279118" cy="552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4"/>
                </a:lnSpc>
                <a:spcBef>
                  <a:spcPct val="0"/>
                </a:spcBef>
              </a:pPr>
              <a:r>
                <a:rPr lang="ru-RU" sz="2800" spc="101" dirty="0" smtClean="0">
                  <a:solidFill>
                    <a:srgbClr val="623B2A"/>
                  </a:solidFill>
                  <a:latin typeface="Clear Sans Regular Bold"/>
                </a:rPr>
                <a:t>Знакомство с МФЦ:</a:t>
              </a:r>
              <a:endParaRPr lang="en-US" sz="2800" spc="101" dirty="0">
                <a:solidFill>
                  <a:srgbClr val="623B2A"/>
                </a:solidFill>
                <a:latin typeface="Clear Sans Regular Bold"/>
              </a:endParaRPr>
            </a:p>
          </p:txBody>
        </p:sp>
      </p:grpSp>
      <p:pic>
        <p:nvPicPr>
          <p:cNvPr id="14" name="Picture 2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136316" y="6362700"/>
            <a:ext cx="5347368" cy="2667000"/>
          </a:xfrm>
          <a:prstGeom prst="rect">
            <a:avLst/>
          </a:prstGeom>
        </p:spPr>
      </p:pic>
      <p:sp>
        <p:nvSpPr>
          <p:cNvPr id="13" name="Полилиния 12"/>
          <p:cNvSpPr/>
          <p:nvPr/>
        </p:nvSpPr>
        <p:spPr>
          <a:xfrm>
            <a:off x="3810000" y="1055236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381000" y="519491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6" name="Полилиния 15"/>
          <p:cNvSpPr/>
          <p:nvPr/>
        </p:nvSpPr>
        <p:spPr>
          <a:xfrm rot="10800000">
            <a:off x="-18143" y="-22128"/>
            <a:ext cx="14040000" cy="360000"/>
          </a:xfrm>
          <a:custGeom>
            <a:avLst/>
            <a:gdLst>
              <a:gd name="connsiteX0" fmla="*/ 0 w 1384300"/>
              <a:gd name="connsiteY0" fmla="*/ 95250 h 95250"/>
              <a:gd name="connsiteX1" fmla="*/ 53975 w 1384300"/>
              <a:gd name="connsiteY1" fmla="*/ 0 h 95250"/>
              <a:gd name="connsiteX2" fmla="*/ 1384300 w 1384300"/>
              <a:gd name="connsiteY2" fmla="*/ 0 h 95250"/>
              <a:gd name="connsiteX3" fmla="*/ 1384300 w 1384300"/>
              <a:gd name="connsiteY3" fmla="*/ 92075 h 95250"/>
              <a:gd name="connsiteX4" fmla="*/ 0 w 1384300"/>
              <a:gd name="connsiteY4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300" h="95250">
                <a:moveTo>
                  <a:pt x="0" y="95250"/>
                </a:moveTo>
                <a:lnTo>
                  <a:pt x="53975" y="0"/>
                </a:lnTo>
                <a:lnTo>
                  <a:pt x="1384300" y="0"/>
                </a:lnTo>
                <a:lnTo>
                  <a:pt x="1384300" y="92075"/>
                </a:lnTo>
                <a:lnTo>
                  <a:pt x="0" y="95250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440000" y="2160000"/>
            <a:ext cx="5521833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ts val="3354"/>
              </a:lnSpc>
              <a:spcBef>
                <a:spcPct val="0"/>
              </a:spcBef>
            </a:pPr>
            <a:r>
              <a:rPr lang="ru-RU" sz="3000" spc="101" dirty="0">
                <a:solidFill>
                  <a:srgbClr val="623B2A"/>
                </a:solidFill>
                <a:latin typeface="Clear Sans Regular Bold"/>
              </a:rPr>
              <a:t>МФЦ - проекция в будущее!</a:t>
            </a:r>
            <a:endParaRPr lang="en-US" sz="3000" spc="101" dirty="0">
              <a:solidFill>
                <a:srgbClr val="623B2A"/>
              </a:solidFill>
              <a:latin typeface="Clear Sans Regular Bold"/>
            </a:endParaRPr>
          </a:p>
        </p:txBody>
      </p:sp>
    </p:spTree>
    <p:extLst>
      <p:ext uri="{BB962C8B-B14F-4D97-AF65-F5344CB8AC3E}">
        <p14:creationId xmlns:p14="http://schemas.microsoft.com/office/powerpoint/2010/main" val="3594581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2"/>
          <p:cNvGrpSpPr/>
          <p:nvPr/>
        </p:nvGrpSpPr>
        <p:grpSpPr>
          <a:xfrm>
            <a:off x="381000" y="4233930"/>
            <a:ext cx="1203885" cy="1172728"/>
            <a:chOff x="0" y="0"/>
            <a:chExt cx="3924555" cy="3822984"/>
          </a:xfrm>
        </p:grpSpPr>
        <p:sp>
          <p:nvSpPr>
            <p:cNvPr id="8" name="Freeform 23"/>
            <p:cNvSpPr/>
            <p:nvPr/>
          </p:nvSpPr>
          <p:spPr>
            <a:xfrm>
              <a:off x="0" y="0"/>
              <a:ext cx="3924555" cy="3822984"/>
            </a:xfrm>
            <a:custGeom>
              <a:avLst/>
              <a:gdLst/>
              <a:ahLst/>
              <a:cxnLst/>
              <a:rect l="l" t="t" r="r" b="b"/>
              <a:pathLst>
                <a:path w="3924555" h="3822984">
                  <a:moveTo>
                    <a:pt x="3800095" y="3822984"/>
                  </a:moveTo>
                  <a:lnTo>
                    <a:pt x="124460" y="3822984"/>
                  </a:lnTo>
                  <a:cubicBezTo>
                    <a:pt x="55880" y="3822984"/>
                    <a:pt x="0" y="3767105"/>
                    <a:pt x="0" y="36985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00095" y="0"/>
                  </a:lnTo>
                  <a:cubicBezTo>
                    <a:pt x="3868675" y="0"/>
                    <a:pt x="3924555" y="55880"/>
                    <a:pt x="3924555" y="124460"/>
                  </a:cubicBezTo>
                  <a:lnTo>
                    <a:pt x="3924555" y="3698525"/>
                  </a:lnTo>
                  <a:cubicBezTo>
                    <a:pt x="3924555" y="3767105"/>
                    <a:pt x="3868675" y="3822984"/>
                    <a:pt x="3800095" y="3822984"/>
                  </a:cubicBezTo>
                  <a:close/>
                </a:path>
              </a:pathLst>
            </a:custGeom>
            <a:solidFill>
              <a:srgbClr val="C39367"/>
            </a:solidFill>
          </p:spPr>
        </p:sp>
      </p:grpSp>
      <p:sp>
        <p:nvSpPr>
          <p:cNvPr id="9" name="TextBox 24"/>
          <p:cNvSpPr txBox="1"/>
          <p:nvPr/>
        </p:nvSpPr>
        <p:spPr>
          <a:xfrm>
            <a:off x="471626" y="4411290"/>
            <a:ext cx="1022632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4"/>
              </a:lnSpc>
              <a:spcBef>
                <a:spcPct val="0"/>
              </a:spcBef>
            </a:pPr>
            <a:r>
              <a:rPr lang="ru-RU" sz="2600" spc="101" dirty="0" smtClean="0">
                <a:solidFill>
                  <a:srgbClr val="FFFFFF"/>
                </a:solidFill>
                <a:latin typeface="Clear Sans Regular Bold"/>
              </a:rPr>
              <a:t>3</a:t>
            </a:r>
            <a:r>
              <a:rPr lang="en-US" sz="2600" u="none" spc="101" dirty="0" smtClean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2600" u="none" spc="101" dirty="0">
                <a:solidFill>
                  <a:srgbClr val="FFFFFF"/>
                </a:solidFill>
                <a:latin typeface="Clear Sans Regular Bold"/>
              </a:rPr>
              <a:t>ДЕНЬ</a:t>
            </a:r>
          </a:p>
        </p:txBody>
      </p:sp>
      <p:sp>
        <p:nvSpPr>
          <p:cNvPr id="3" name="AutoShape 2" descr="Госуслуги в Санкт-Петербурге | Saint Petersbu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3810000" y="1055236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381000" y="519491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3" name="Полилиния 12"/>
          <p:cNvSpPr/>
          <p:nvPr/>
        </p:nvSpPr>
        <p:spPr>
          <a:xfrm rot="10800000">
            <a:off x="-18143" y="-22128"/>
            <a:ext cx="14040000" cy="360000"/>
          </a:xfrm>
          <a:custGeom>
            <a:avLst/>
            <a:gdLst>
              <a:gd name="connsiteX0" fmla="*/ 0 w 1384300"/>
              <a:gd name="connsiteY0" fmla="*/ 95250 h 95250"/>
              <a:gd name="connsiteX1" fmla="*/ 53975 w 1384300"/>
              <a:gd name="connsiteY1" fmla="*/ 0 h 95250"/>
              <a:gd name="connsiteX2" fmla="*/ 1384300 w 1384300"/>
              <a:gd name="connsiteY2" fmla="*/ 0 h 95250"/>
              <a:gd name="connsiteX3" fmla="*/ 1384300 w 1384300"/>
              <a:gd name="connsiteY3" fmla="*/ 92075 h 95250"/>
              <a:gd name="connsiteX4" fmla="*/ 0 w 1384300"/>
              <a:gd name="connsiteY4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300" h="95250">
                <a:moveTo>
                  <a:pt x="0" y="95250"/>
                </a:moveTo>
                <a:lnTo>
                  <a:pt x="53975" y="0"/>
                </a:lnTo>
                <a:lnTo>
                  <a:pt x="1384300" y="0"/>
                </a:lnTo>
                <a:lnTo>
                  <a:pt x="1384300" y="92075"/>
                </a:lnTo>
                <a:lnTo>
                  <a:pt x="0" y="95250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Group 3"/>
          <p:cNvGrpSpPr/>
          <p:nvPr/>
        </p:nvGrpSpPr>
        <p:grpSpPr>
          <a:xfrm>
            <a:off x="1440000" y="3269748"/>
            <a:ext cx="10296472" cy="3504377"/>
            <a:chOff x="-733499" y="643313"/>
            <a:chExt cx="11012617" cy="4672502"/>
          </a:xfrm>
        </p:grpSpPr>
        <p:sp>
          <p:nvSpPr>
            <p:cNvPr id="22" name="TextBox 4"/>
            <p:cNvSpPr txBox="1"/>
            <p:nvPr/>
          </p:nvSpPr>
          <p:spPr>
            <a:xfrm>
              <a:off x="0" y="699168"/>
              <a:ext cx="10279118" cy="4616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01" lvl="1" indent="-215900">
                <a:lnSpc>
                  <a:spcPts val="3000"/>
                </a:lnSpc>
                <a:buFont typeface="Arial"/>
                <a:buChar char="•"/>
              </a:pP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Перечень услуг;</a:t>
              </a:r>
            </a:p>
            <a:p>
              <a:pPr marL="431801" lvl="1" indent="-215900">
                <a:lnSpc>
                  <a:spcPts val="3000"/>
                </a:lnSpc>
                <a:buFont typeface="Arial"/>
                <a:buChar char="•"/>
              </a:pP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Категории заявителей;</a:t>
              </a:r>
            </a:p>
            <a:p>
              <a:pPr marL="431801" lvl="1" indent="-215900">
                <a:lnSpc>
                  <a:spcPts val="3000"/>
                </a:lnSpc>
                <a:buFont typeface="Arial"/>
                <a:buChar char="•"/>
              </a:pP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Инструкции для подачи документов в электронном виде;</a:t>
              </a:r>
            </a:p>
            <a:p>
              <a:pPr marL="431801" lvl="1" indent="-215900">
                <a:lnSpc>
                  <a:spcPts val="3000"/>
                </a:lnSpc>
                <a:buFont typeface="Arial"/>
                <a:buChar char="•"/>
              </a:pP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Документы предоставляемые заявителями:</a:t>
              </a:r>
            </a:p>
            <a:p>
              <a:pPr marL="1016001" lvl="2" indent="-342900">
                <a:lnSpc>
                  <a:spcPts val="3000"/>
                </a:lnSpc>
                <a:buFont typeface="Courier New" panose="02070309020205020404" pitchFamily="49" charset="0"/>
                <a:buChar char="o"/>
              </a:pPr>
              <a:r>
                <a:rPr lang="ru-RU" sz="2000" i="1" spc="100" dirty="0" smtClean="0">
                  <a:solidFill>
                    <a:srgbClr val="623B2A"/>
                  </a:solidFill>
                  <a:latin typeface="Clear Sans Regular Italics"/>
                </a:rPr>
                <a:t>Документы, удостоверяющие личность;</a:t>
              </a:r>
            </a:p>
            <a:p>
              <a:pPr marL="1016001" lvl="2" indent="-342900">
                <a:lnSpc>
                  <a:spcPts val="3000"/>
                </a:lnSpc>
                <a:buFont typeface="Courier New" panose="02070309020205020404" pitchFamily="49" charset="0"/>
                <a:buChar char="o"/>
              </a:pPr>
              <a:r>
                <a:rPr lang="ru-RU" sz="2000" i="1" spc="100" dirty="0" smtClean="0">
                  <a:solidFill>
                    <a:srgbClr val="623B2A"/>
                  </a:solidFill>
                  <a:latin typeface="Clear Sans Regular Italics"/>
                </a:rPr>
                <a:t>Документы</a:t>
              </a:r>
              <a:r>
                <a:rPr lang="ru-RU" sz="2000" i="1" spc="100" dirty="0">
                  <a:solidFill>
                    <a:srgbClr val="623B2A"/>
                  </a:solidFill>
                  <a:latin typeface="Clear Sans Regular Italics"/>
                </a:rPr>
                <a:t>, подтверждающие родственную связь, опеку/попечительство;</a:t>
              </a:r>
              <a:endParaRPr lang="en-US" sz="2000" i="1" spc="100" dirty="0">
                <a:solidFill>
                  <a:srgbClr val="623B2A"/>
                </a:solidFill>
                <a:latin typeface="Clear Sans Regular Italics"/>
              </a:endParaRPr>
            </a:p>
            <a:p>
              <a:pPr marL="1016001" lvl="2" indent="-342900">
                <a:lnSpc>
                  <a:spcPts val="3000"/>
                </a:lnSpc>
                <a:buFont typeface="Courier New" panose="02070309020205020404" pitchFamily="49" charset="0"/>
                <a:buChar char="o"/>
              </a:pPr>
              <a:r>
                <a:rPr lang="ru-RU" sz="2000" i="1" spc="100" dirty="0">
                  <a:solidFill>
                    <a:srgbClr val="623B2A"/>
                  </a:solidFill>
                  <a:latin typeface="Clear Sans Regular Italics"/>
                </a:rPr>
                <a:t>Документы, подтверждающие право собственности, владения/пользования объектами недвижимости</a:t>
              </a:r>
              <a:r>
                <a:rPr lang="ru-RU" sz="2000" i="1" spc="100" dirty="0" smtClean="0">
                  <a:solidFill>
                    <a:srgbClr val="623B2A"/>
                  </a:solidFill>
                  <a:latin typeface="Clear Sans Regular Italics"/>
                </a:rPr>
                <a:t>.</a:t>
              </a:r>
              <a:endParaRPr lang="en-US" sz="2000" i="1" spc="100" dirty="0">
                <a:solidFill>
                  <a:srgbClr val="623B2A"/>
                </a:solidFill>
                <a:latin typeface="Clear Sans Regular Italics"/>
              </a:endParaRPr>
            </a:p>
          </p:txBody>
        </p:sp>
        <p:sp>
          <p:nvSpPr>
            <p:cNvPr id="23" name="TextBox 5"/>
            <p:cNvSpPr txBox="1"/>
            <p:nvPr/>
          </p:nvSpPr>
          <p:spPr>
            <a:xfrm>
              <a:off x="-733499" y="643313"/>
              <a:ext cx="10279118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4"/>
                </a:lnSpc>
                <a:spcBef>
                  <a:spcPct val="0"/>
                </a:spcBef>
              </a:pPr>
              <a:endParaRPr lang="en-US" sz="3000" spc="101" dirty="0">
                <a:solidFill>
                  <a:srgbClr val="623B2A"/>
                </a:solidFill>
                <a:latin typeface="Clear Sans Regular Bold"/>
              </a:endParaRPr>
            </a:p>
          </p:txBody>
        </p:sp>
      </p:grpSp>
      <p:pic>
        <p:nvPicPr>
          <p:cNvPr id="24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963400" y="5111407"/>
            <a:ext cx="3009570" cy="36369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40000" y="2160000"/>
            <a:ext cx="6615465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ts val="3354"/>
              </a:lnSpc>
              <a:spcBef>
                <a:spcPct val="0"/>
              </a:spcBef>
            </a:pPr>
            <a:r>
              <a:rPr lang="ru-RU" sz="3000" spc="101" dirty="0">
                <a:solidFill>
                  <a:srgbClr val="623B2A"/>
                </a:solidFill>
                <a:latin typeface="Clear Sans Regular Bold"/>
              </a:rPr>
              <a:t>Знакомство с базой знаний МФЦ:</a:t>
            </a:r>
            <a:endParaRPr lang="en-US" sz="3000" spc="101" dirty="0">
              <a:solidFill>
                <a:srgbClr val="623B2A"/>
              </a:solidFill>
              <a:latin typeface="Clear Sans Regular Bold"/>
            </a:endParaRPr>
          </a:p>
        </p:txBody>
      </p:sp>
    </p:spTree>
    <p:extLst>
      <p:ext uri="{BB962C8B-B14F-4D97-AF65-F5344CB8AC3E}">
        <p14:creationId xmlns:p14="http://schemas.microsoft.com/office/powerpoint/2010/main" val="4276184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2"/>
          <p:cNvGrpSpPr/>
          <p:nvPr/>
        </p:nvGrpSpPr>
        <p:grpSpPr>
          <a:xfrm>
            <a:off x="381000" y="4225892"/>
            <a:ext cx="1203885" cy="1172728"/>
            <a:chOff x="0" y="0"/>
            <a:chExt cx="3924555" cy="3822984"/>
          </a:xfrm>
        </p:grpSpPr>
        <p:sp>
          <p:nvSpPr>
            <p:cNvPr id="8" name="Freeform 23"/>
            <p:cNvSpPr/>
            <p:nvPr/>
          </p:nvSpPr>
          <p:spPr>
            <a:xfrm>
              <a:off x="0" y="0"/>
              <a:ext cx="3924555" cy="3822984"/>
            </a:xfrm>
            <a:custGeom>
              <a:avLst/>
              <a:gdLst/>
              <a:ahLst/>
              <a:cxnLst/>
              <a:rect l="l" t="t" r="r" b="b"/>
              <a:pathLst>
                <a:path w="3924555" h="3822984">
                  <a:moveTo>
                    <a:pt x="3800095" y="3822984"/>
                  </a:moveTo>
                  <a:lnTo>
                    <a:pt x="124460" y="3822984"/>
                  </a:lnTo>
                  <a:cubicBezTo>
                    <a:pt x="55880" y="3822984"/>
                    <a:pt x="0" y="3767105"/>
                    <a:pt x="0" y="36985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00095" y="0"/>
                  </a:lnTo>
                  <a:cubicBezTo>
                    <a:pt x="3868675" y="0"/>
                    <a:pt x="3924555" y="55880"/>
                    <a:pt x="3924555" y="124460"/>
                  </a:cubicBezTo>
                  <a:lnTo>
                    <a:pt x="3924555" y="3698525"/>
                  </a:lnTo>
                  <a:cubicBezTo>
                    <a:pt x="3924555" y="3767105"/>
                    <a:pt x="3868675" y="3822984"/>
                    <a:pt x="3800095" y="3822984"/>
                  </a:cubicBezTo>
                  <a:close/>
                </a:path>
              </a:pathLst>
            </a:custGeom>
            <a:solidFill>
              <a:srgbClr val="C39367"/>
            </a:solidFill>
          </p:spPr>
        </p:sp>
      </p:grpSp>
      <p:sp>
        <p:nvSpPr>
          <p:cNvPr id="9" name="TextBox 24"/>
          <p:cNvSpPr txBox="1"/>
          <p:nvPr/>
        </p:nvSpPr>
        <p:spPr>
          <a:xfrm>
            <a:off x="471626" y="4403252"/>
            <a:ext cx="1022632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4"/>
              </a:lnSpc>
              <a:spcBef>
                <a:spcPct val="0"/>
              </a:spcBef>
            </a:pPr>
            <a:r>
              <a:rPr lang="ru-RU" sz="2600" spc="101" dirty="0" smtClean="0">
                <a:solidFill>
                  <a:srgbClr val="FFFFFF"/>
                </a:solidFill>
                <a:latin typeface="Clear Sans Regular Bold"/>
              </a:rPr>
              <a:t>4</a:t>
            </a:r>
            <a:r>
              <a:rPr lang="en-US" sz="2600" u="none" spc="101" dirty="0" smtClean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2600" u="none" spc="101" dirty="0">
                <a:solidFill>
                  <a:srgbClr val="FFFFFF"/>
                </a:solidFill>
                <a:latin typeface="Clear Sans Regular Bold"/>
              </a:rPr>
              <a:t>ДЕНЬ</a:t>
            </a:r>
          </a:p>
        </p:txBody>
      </p:sp>
      <p:pic>
        <p:nvPicPr>
          <p:cNvPr id="1026" name="Picture 2" descr="Госуслуги получили новый бренд | Digital Russ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057" y="6972296"/>
            <a:ext cx="2971800" cy="2971801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Госуслуги в Санкт-Петербурге | Saint Petersbu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0" y="7200897"/>
            <a:ext cx="2514600" cy="2514600"/>
          </a:xfrm>
          <a:prstGeom prst="rect">
            <a:avLst/>
          </a:prstGeom>
          <a:effectLst>
            <a:softEdge rad="101600"/>
          </a:effectLst>
        </p:spPr>
      </p:pic>
      <p:grpSp>
        <p:nvGrpSpPr>
          <p:cNvPr id="18" name="Group 3"/>
          <p:cNvGrpSpPr/>
          <p:nvPr/>
        </p:nvGrpSpPr>
        <p:grpSpPr>
          <a:xfrm>
            <a:off x="1932029" y="4297065"/>
            <a:ext cx="15708012" cy="2141532"/>
            <a:chOff x="0" y="-14076"/>
            <a:chExt cx="10325753" cy="2855375"/>
          </a:xfrm>
        </p:grpSpPr>
        <p:sp>
          <p:nvSpPr>
            <p:cNvPr id="19" name="TextBox 4"/>
            <p:cNvSpPr txBox="1"/>
            <p:nvPr/>
          </p:nvSpPr>
          <p:spPr>
            <a:xfrm>
              <a:off x="46635" y="1302417"/>
              <a:ext cx="10279118" cy="1538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01" lvl="1" indent="-215900">
                <a:lnSpc>
                  <a:spcPts val="3000"/>
                </a:lnSpc>
                <a:buFont typeface="Arial"/>
                <a:buChar char="•"/>
              </a:pPr>
              <a:r>
                <a:rPr lang="ru-RU" sz="2000" spc="100" dirty="0">
                  <a:solidFill>
                    <a:srgbClr val="623B2A"/>
                  </a:solidFill>
                  <a:latin typeface="Clear Sans Regular Italics"/>
                </a:rPr>
                <a:t>Федеральный портал </a:t>
              </a: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  <a:latin typeface="Clear Sans Regular Bold" panose="020B0604020202020204" charset="0"/>
                  <a:ea typeface="Calibri" panose="020F0502020204030204" pitchFamily="34" charset="0"/>
                  <a:cs typeface="Clear Sans Regular Bold" panose="020B0604020202020204" charset="0"/>
                </a:rPr>
                <a:t>www.gosuslugi.ru</a:t>
              </a:r>
              <a:r>
                <a:rPr lang="ru-RU" sz="2000" spc="100" dirty="0">
                  <a:solidFill>
                    <a:srgbClr val="623B2A"/>
                  </a:solidFill>
                  <a:latin typeface="Clear Sans Regular Italics"/>
                </a:rPr>
                <a:t>;</a:t>
              </a:r>
            </a:p>
            <a:p>
              <a:pPr marL="431801" lvl="1" indent="-215900">
                <a:lnSpc>
                  <a:spcPts val="3000"/>
                </a:lnSpc>
                <a:buFont typeface="Arial"/>
                <a:buChar char="•"/>
              </a:pPr>
              <a:r>
                <a:rPr lang="ru-RU" sz="2000" spc="100" dirty="0">
                  <a:solidFill>
                    <a:srgbClr val="623B2A"/>
                  </a:solidFill>
                  <a:latin typeface="Clear Sans Regular Italics"/>
                </a:rPr>
                <a:t>Региональный портал </a:t>
              </a: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  <a:latin typeface="Clear Sans Regular Bold" panose="020B0604020202020204" charset="0"/>
                  <a:ea typeface="Calibri" panose="020F0502020204030204" pitchFamily="34" charset="0"/>
                  <a:cs typeface="Clear Sans Regular Bold" panose="020B0604020202020204" charset="0"/>
                </a:rPr>
                <a:t>www.gu.spb.ru</a:t>
              </a:r>
              <a:r>
                <a:rPr lang="ru-RU" sz="2000" spc="100" dirty="0">
                  <a:solidFill>
                    <a:schemeClr val="accent6">
                      <a:lumMod val="50000"/>
                    </a:schemeClr>
                  </a:solidFill>
                  <a:latin typeface="Clear Sans Regular Bold" panose="020B0604020202020204" charset="0"/>
                  <a:cs typeface="Clear Sans Regular Bold" panose="020B0604020202020204" charset="0"/>
                </a:rPr>
                <a:t>;</a:t>
              </a:r>
              <a:endParaRPr lang="en-US" sz="2000" spc="100" dirty="0">
                <a:solidFill>
                  <a:schemeClr val="accent6">
                    <a:lumMod val="50000"/>
                  </a:schemeClr>
                </a:solidFill>
                <a:latin typeface="Clear Sans Regular Bold" panose="020B0604020202020204" charset="0"/>
                <a:cs typeface="Clear Sans Regular Bold" panose="020B0604020202020204" charset="0"/>
              </a:endParaRPr>
            </a:p>
            <a:p>
              <a:pPr marL="431801" lvl="1" indent="-215900">
                <a:lnSpc>
                  <a:spcPts val="3000"/>
                </a:lnSpc>
                <a:buFont typeface="Arial"/>
                <a:buChar char="•"/>
              </a:pPr>
              <a:r>
                <a:rPr lang="ru-RU" sz="2000" spc="100" dirty="0">
                  <a:solidFill>
                    <a:srgbClr val="623B2A"/>
                  </a:solidFill>
                  <a:latin typeface="Clear Sans Regular Italics"/>
                </a:rPr>
                <a:t>Навигация по порталам: поиск услуг, перечень документов, сроки предоставления и прочее.</a:t>
              </a:r>
              <a:endParaRPr lang="en-US" sz="2000" spc="100" dirty="0">
                <a:solidFill>
                  <a:srgbClr val="623B2A"/>
                </a:solidFill>
                <a:latin typeface="Clear Sans Regular Italics"/>
              </a:endParaRPr>
            </a:p>
          </p:txBody>
        </p:sp>
        <p:sp>
          <p:nvSpPr>
            <p:cNvPr id="20" name="TextBox 5"/>
            <p:cNvSpPr txBox="1"/>
            <p:nvPr/>
          </p:nvSpPr>
          <p:spPr>
            <a:xfrm>
              <a:off x="0" y="-14076"/>
              <a:ext cx="10279118" cy="1162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3354"/>
                </a:lnSpc>
                <a:spcBef>
                  <a:spcPct val="0"/>
                </a:spcBef>
              </a:pPr>
              <a:r>
                <a:rPr lang="ru-RU" sz="3000" spc="101" dirty="0">
                  <a:solidFill>
                    <a:srgbClr val="623B2A"/>
                  </a:solidFill>
                  <a:latin typeface="Clear Sans Regular Bold"/>
                </a:rPr>
                <a:t>Знакомство с Единым порталом государственных и муниципальных услуг </a:t>
              </a:r>
              <a:r>
                <a:rPr lang="ru-RU" sz="3000" spc="101" dirty="0" smtClean="0">
                  <a:solidFill>
                    <a:srgbClr val="623B2A"/>
                  </a:solidFill>
                  <a:latin typeface="Clear Sans Regular Bold"/>
                </a:rPr>
                <a:t/>
              </a:r>
              <a:br>
                <a:rPr lang="ru-RU" sz="3000" spc="101" dirty="0" smtClean="0">
                  <a:solidFill>
                    <a:srgbClr val="623B2A"/>
                  </a:solidFill>
                  <a:latin typeface="Clear Sans Regular Bold"/>
                </a:rPr>
              </a:br>
              <a:r>
                <a:rPr lang="ru-RU" sz="3000" spc="101" dirty="0" smtClean="0">
                  <a:solidFill>
                    <a:srgbClr val="623B2A"/>
                  </a:solidFill>
                  <a:latin typeface="Clear Sans Regular Bold"/>
                </a:rPr>
                <a:t>и </a:t>
              </a:r>
              <a:r>
                <a:rPr lang="ru-RU" sz="3000" spc="101" dirty="0">
                  <a:solidFill>
                    <a:srgbClr val="623B2A"/>
                  </a:solidFill>
                  <a:latin typeface="Clear Sans Regular Bold"/>
                </a:rPr>
                <a:t>порталом «Государственные и муниципальные услуги в Санкт-Петербурге»</a:t>
              </a:r>
              <a:endParaRPr lang="en-US" sz="3000" spc="101" dirty="0">
                <a:solidFill>
                  <a:srgbClr val="623B2A"/>
                </a:solidFill>
                <a:latin typeface="Clear Sans Regular Bold"/>
              </a:endParaRPr>
            </a:p>
          </p:txBody>
        </p:sp>
      </p:grpSp>
      <p:sp>
        <p:nvSpPr>
          <p:cNvPr id="21" name="Полилиния 20"/>
          <p:cNvSpPr/>
          <p:nvPr/>
        </p:nvSpPr>
        <p:spPr>
          <a:xfrm>
            <a:off x="3810000" y="1055236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381000" y="519491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3" name="Полилиния 22"/>
          <p:cNvSpPr/>
          <p:nvPr/>
        </p:nvSpPr>
        <p:spPr>
          <a:xfrm rot="10800000">
            <a:off x="-18143" y="-22128"/>
            <a:ext cx="14040000" cy="360000"/>
          </a:xfrm>
          <a:custGeom>
            <a:avLst/>
            <a:gdLst>
              <a:gd name="connsiteX0" fmla="*/ 0 w 1384300"/>
              <a:gd name="connsiteY0" fmla="*/ 95250 h 95250"/>
              <a:gd name="connsiteX1" fmla="*/ 53975 w 1384300"/>
              <a:gd name="connsiteY1" fmla="*/ 0 h 95250"/>
              <a:gd name="connsiteX2" fmla="*/ 1384300 w 1384300"/>
              <a:gd name="connsiteY2" fmla="*/ 0 h 95250"/>
              <a:gd name="connsiteX3" fmla="*/ 1384300 w 1384300"/>
              <a:gd name="connsiteY3" fmla="*/ 92075 h 95250"/>
              <a:gd name="connsiteX4" fmla="*/ 0 w 1384300"/>
              <a:gd name="connsiteY4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300" h="95250">
                <a:moveTo>
                  <a:pt x="0" y="95250"/>
                </a:moveTo>
                <a:lnTo>
                  <a:pt x="53975" y="0"/>
                </a:lnTo>
                <a:lnTo>
                  <a:pt x="1384300" y="0"/>
                </a:lnTo>
                <a:lnTo>
                  <a:pt x="1384300" y="92075"/>
                </a:lnTo>
                <a:lnTo>
                  <a:pt x="0" y="95250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Group 3"/>
          <p:cNvGrpSpPr/>
          <p:nvPr/>
        </p:nvGrpSpPr>
        <p:grpSpPr>
          <a:xfrm>
            <a:off x="1932029" y="2500919"/>
            <a:ext cx="15730498" cy="1094152"/>
            <a:chOff x="0" y="-14076"/>
            <a:chExt cx="10340534" cy="1458869"/>
          </a:xfrm>
        </p:grpSpPr>
        <p:sp>
          <p:nvSpPr>
            <p:cNvPr id="25" name="TextBox 4"/>
            <p:cNvSpPr txBox="1"/>
            <p:nvPr/>
          </p:nvSpPr>
          <p:spPr>
            <a:xfrm>
              <a:off x="61416" y="966713"/>
              <a:ext cx="10279118" cy="478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01" lvl="1" indent="-215900">
                <a:lnSpc>
                  <a:spcPts val="3000"/>
                </a:lnSpc>
                <a:buFont typeface="Arial"/>
                <a:buChar char="•"/>
              </a:pPr>
              <a:r>
                <a:rPr lang="ru-RU" sz="2400" spc="100" dirty="0">
                  <a:solidFill>
                    <a:srgbClr val="623B2A"/>
                  </a:solidFill>
                  <a:latin typeface="Clear Sans Regular Italics"/>
                </a:rPr>
                <a:t>Порядок организации работа в </a:t>
              </a: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СПС.</a:t>
              </a:r>
              <a:endParaRPr lang="ru-RU" sz="2400" spc="100" dirty="0">
                <a:solidFill>
                  <a:srgbClr val="623B2A"/>
                </a:solidFill>
                <a:latin typeface="Clear Sans Regular Italics"/>
              </a:endParaRPr>
            </a:p>
          </p:txBody>
        </p:sp>
        <p:sp>
          <p:nvSpPr>
            <p:cNvPr id="26" name="TextBox 5"/>
            <p:cNvSpPr txBox="1"/>
            <p:nvPr/>
          </p:nvSpPr>
          <p:spPr>
            <a:xfrm>
              <a:off x="0" y="-14076"/>
              <a:ext cx="10279118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3354"/>
                </a:lnSpc>
                <a:spcBef>
                  <a:spcPct val="0"/>
                </a:spcBef>
              </a:pPr>
              <a:r>
                <a:rPr lang="ru-RU" sz="3000" spc="101" dirty="0" smtClean="0">
                  <a:solidFill>
                    <a:srgbClr val="623B2A"/>
                  </a:solidFill>
                  <a:latin typeface="Clear Sans Regular Bold"/>
                </a:rPr>
                <a:t>Знакомство </a:t>
              </a:r>
              <a:r>
                <a:rPr lang="ru-RU" sz="3000" spc="101" dirty="0">
                  <a:solidFill>
                    <a:srgbClr val="623B2A"/>
                  </a:solidFill>
                  <a:latin typeface="Clear Sans Regular Bold"/>
                </a:rPr>
                <a:t>с </a:t>
              </a:r>
              <a:r>
                <a:rPr lang="ru-RU" sz="3000" spc="101" dirty="0" smtClean="0">
                  <a:solidFill>
                    <a:srgbClr val="623B2A"/>
                  </a:solidFill>
                  <a:latin typeface="Clear Sans Regular Bold"/>
                </a:rPr>
                <a:t>сектором пользовательского сопровождения (СПС)</a:t>
              </a:r>
              <a:endParaRPr lang="en-US" sz="3000" spc="101" dirty="0">
                <a:solidFill>
                  <a:srgbClr val="623B2A"/>
                </a:solidFill>
                <a:latin typeface="Clear Sans Regular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7473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2"/>
          <p:cNvGrpSpPr/>
          <p:nvPr/>
        </p:nvGrpSpPr>
        <p:grpSpPr>
          <a:xfrm>
            <a:off x="381000" y="4305300"/>
            <a:ext cx="1203885" cy="1172728"/>
            <a:chOff x="0" y="0"/>
            <a:chExt cx="3924555" cy="3822984"/>
          </a:xfrm>
        </p:grpSpPr>
        <p:sp>
          <p:nvSpPr>
            <p:cNvPr id="8" name="Freeform 23"/>
            <p:cNvSpPr/>
            <p:nvPr/>
          </p:nvSpPr>
          <p:spPr>
            <a:xfrm>
              <a:off x="0" y="0"/>
              <a:ext cx="3924555" cy="3822984"/>
            </a:xfrm>
            <a:custGeom>
              <a:avLst/>
              <a:gdLst/>
              <a:ahLst/>
              <a:cxnLst/>
              <a:rect l="l" t="t" r="r" b="b"/>
              <a:pathLst>
                <a:path w="3924555" h="3822984">
                  <a:moveTo>
                    <a:pt x="3800095" y="3822984"/>
                  </a:moveTo>
                  <a:lnTo>
                    <a:pt x="124460" y="3822984"/>
                  </a:lnTo>
                  <a:cubicBezTo>
                    <a:pt x="55880" y="3822984"/>
                    <a:pt x="0" y="3767105"/>
                    <a:pt x="0" y="36985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00095" y="0"/>
                  </a:lnTo>
                  <a:cubicBezTo>
                    <a:pt x="3868675" y="0"/>
                    <a:pt x="3924555" y="55880"/>
                    <a:pt x="3924555" y="124460"/>
                  </a:cubicBezTo>
                  <a:lnTo>
                    <a:pt x="3924555" y="3698525"/>
                  </a:lnTo>
                  <a:cubicBezTo>
                    <a:pt x="3924555" y="3767105"/>
                    <a:pt x="3868675" y="3822984"/>
                    <a:pt x="3800095" y="3822984"/>
                  </a:cubicBezTo>
                  <a:close/>
                </a:path>
              </a:pathLst>
            </a:custGeom>
            <a:solidFill>
              <a:srgbClr val="C39367"/>
            </a:solidFill>
          </p:spPr>
        </p:sp>
      </p:grpSp>
      <p:sp>
        <p:nvSpPr>
          <p:cNvPr id="9" name="TextBox 24"/>
          <p:cNvSpPr txBox="1"/>
          <p:nvPr/>
        </p:nvSpPr>
        <p:spPr>
          <a:xfrm>
            <a:off x="471626" y="4482660"/>
            <a:ext cx="1022632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4"/>
              </a:lnSpc>
              <a:spcBef>
                <a:spcPct val="0"/>
              </a:spcBef>
            </a:pPr>
            <a:r>
              <a:rPr lang="ru-RU" sz="2600" spc="101" dirty="0">
                <a:solidFill>
                  <a:srgbClr val="FFFFFF"/>
                </a:solidFill>
                <a:latin typeface="Clear Sans Regular Bold"/>
              </a:rPr>
              <a:t>5</a:t>
            </a:r>
            <a:r>
              <a:rPr lang="en-US" sz="2600" u="none" spc="101" dirty="0" smtClean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2600" u="none" spc="101" dirty="0">
                <a:solidFill>
                  <a:srgbClr val="FFFFFF"/>
                </a:solidFill>
                <a:latin typeface="Clear Sans Regular Bold"/>
              </a:rPr>
              <a:t>ДЕНЬ</a:t>
            </a:r>
          </a:p>
        </p:txBody>
      </p:sp>
      <p:sp>
        <p:nvSpPr>
          <p:cNvPr id="3" name="AutoShape 2" descr="Госуслуги в Санкт-Петербурге | Saint Petersbu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3810000" y="1055236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381000" y="519491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9" name="Полилиния 18"/>
          <p:cNvSpPr/>
          <p:nvPr/>
        </p:nvSpPr>
        <p:spPr>
          <a:xfrm rot="10800000">
            <a:off x="-18143" y="-22128"/>
            <a:ext cx="14040000" cy="360000"/>
          </a:xfrm>
          <a:custGeom>
            <a:avLst/>
            <a:gdLst>
              <a:gd name="connsiteX0" fmla="*/ 0 w 1384300"/>
              <a:gd name="connsiteY0" fmla="*/ 95250 h 95250"/>
              <a:gd name="connsiteX1" fmla="*/ 53975 w 1384300"/>
              <a:gd name="connsiteY1" fmla="*/ 0 h 95250"/>
              <a:gd name="connsiteX2" fmla="*/ 1384300 w 1384300"/>
              <a:gd name="connsiteY2" fmla="*/ 0 h 95250"/>
              <a:gd name="connsiteX3" fmla="*/ 1384300 w 1384300"/>
              <a:gd name="connsiteY3" fmla="*/ 92075 h 95250"/>
              <a:gd name="connsiteX4" fmla="*/ 0 w 1384300"/>
              <a:gd name="connsiteY4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300" h="95250">
                <a:moveTo>
                  <a:pt x="0" y="95250"/>
                </a:moveTo>
                <a:lnTo>
                  <a:pt x="53975" y="0"/>
                </a:lnTo>
                <a:lnTo>
                  <a:pt x="1384300" y="0"/>
                </a:lnTo>
                <a:lnTo>
                  <a:pt x="1384300" y="92075"/>
                </a:lnTo>
                <a:lnTo>
                  <a:pt x="0" y="95250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Group 3"/>
          <p:cNvGrpSpPr/>
          <p:nvPr/>
        </p:nvGrpSpPr>
        <p:grpSpPr>
          <a:xfrm>
            <a:off x="2209800" y="3178544"/>
            <a:ext cx="12268200" cy="3213258"/>
            <a:chOff x="0" y="-14076"/>
            <a:chExt cx="10279118" cy="2532603"/>
          </a:xfrm>
        </p:grpSpPr>
        <p:sp>
          <p:nvSpPr>
            <p:cNvPr id="21" name="TextBox 4"/>
            <p:cNvSpPr txBox="1"/>
            <p:nvPr/>
          </p:nvSpPr>
          <p:spPr>
            <a:xfrm>
              <a:off x="0" y="699168"/>
              <a:ext cx="10279118" cy="1819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01" lvl="1" indent="-215900">
                <a:lnSpc>
                  <a:spcPts val="3000"/>
                </a:lnSpc>
                <a:buFont typeface="Arial"/>
                <a:buChar char="•"/>
              </a:pPr>
              <a:r>
                <a:rPr lang="ru-RU" sz="2400" spc="100" dirty="0">
                  <a:solidFill>
                    <a:srgbClr val="623B2A"/>
                  </a:solidFill>
                  <a:latin typeface="Clear Sans Regular Italics"/>
                </a:rPr>
                <a:t>Как составить резюме, если к категории </a:t>
              </a: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редких суперпрофессионалов </a:t>
              </a:r>
              <a:b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</a:b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вы пока не относитесь;</a:t>
              </a:r>
              <a:endParaRPr lang="ru-RU" sz="2400" spc="100" dirty="0">
                <a:solidFill>
                  <a:srgbClr val="623B2A"/>
                </a:solidFill>
                <a:latin typeface="Clear Sans Regular Italics"/>
              </a:endParaRPr>
            </a:p>
            <a:p>
              <a:pPr marL="431801" lvl="1" indent="-215900">
                <a:lnSpc>
                  <a:spcPts val="3000"/>
                </a:lnSpc>
                <a:buFont typeface="Arial"/>
                <a:buChar char="•"/>
              </a:pP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Что меня ожидает на собеседовании;</a:t>
              </a:r>
            </a:p>
            <a:p>
              <a:pPr marL="431801" lvl="1" indent="-215900">
                <a:lnSpc>
                  <a:spcPts val="3000"/>
                </a:lnSpc>
                <a:buFont typeface="Arial"/>
                <a:buChar char="•"/>
              </a:pP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На что обращает внимание работодатель при телефонном и очном собеседовании;</a:t>
              </a:r>
            </a:p>
            <a:p>
              <a:pPr marL="431801" lvl="1" indent="-215900">
                <a:lnSpc>
                  <a:spcPts val="3000"/>
                </a:lnSpc>
                <a:buFont typeface="Arial"/>
                <a:buChar char="•"/>
              </a:pP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«Пробное» собеседование.</a:t>
              </a: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0" y="-14076"/>
              <a:ext cx="10279118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4"/>
                </a:lnSpc>
                <a:spcBef>
                  <a:spcPct val="0"/>
                </a:spcBef>
              </a:pPr>
              <a:r>
                <a:rPr lang="ru-RU" sz="3000" spc="101" dirty="0" smtClean="0">
                  <a:solidFill>
                    <a:srgbClr val="623B2A"/>
                  </a:solidFill>
                  <a:latin typeface="Clear Sans Regular Bold"/>
                </a:rPr>
                <a:t>Мое первое собеседование:</a:t>
              </a:r>
              <a:endParaRPr lang="en-US" sz="3000" spc="101" dirty="0">
                <a:solidFill>
                  <a:srgbClr val="623B2A"/>
                </a:solidFill>
                <a:latin typeface="Clear Sans Regular Bold"/>
              </a:endParaRPr>
            </a:p>
          </p:txBody>
        </p:sp>
      </p:grpSp>
      <p:pic>
        <p:nvPicPr>
          <p:cNvPr id="23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106400" y="3549460"/>
            <a:ext cx="4498604" cy="690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13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2"/>
          <p:cNvGrpSpPr/>
          <p:nvPr/>
        </p:nvGrpSpPr>
        <p:grpSpPr>
          <a:xfrm>
            <a:off x="434975" y="3880577"/>
            <a:ext cx="1600200" cy="1571841"/>
            <a:chOff x="0" y="0"/>
            <a:chExt cx="3924555" cy="3822984"/>
          </a:xfrm>
        </p:grpSpPr>
        <p:sp>
          <p:nvSpPr>
            <p:cNvPr id="8" name="Freeform 23"/>
            <p:cNvSpPr/>
            <p:nvPr/>
          </p:nvSpPr>
          <p:spPr>
            <a:xfrm>
              <a:off x="0" y="0"/>
              <a:ext cx="3924555" cy="3822984"/>
            </a:xfrm>
            <a:custGeom>
              <a:avLst/>
              <a:gdLst/>
              <a:ahLst/>
              <a:cxnLst/>
              <a:rect l="l" t="t" r="r" b="b"/>
              <a:pathLst>
                <a:path w="3924555" h="3822984">
                  <a:moveTo>
                    <a:pt x="3800095" y="3822984"/>
                  </a:moveTo>
                  <a:lnTo>
                    <a:pt x="124460" y="3822984"/>
                  </a:lnTo>
                  <a:cubicBezTo>
                    <a:pt x="55880" y="3822984"/>
                    <a:pt x="0" y="3767105"/>
                    <a:pt x="0" y="36985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00095" y="0"/>
                  </a:lnTo>
                  <a:cubicBezTo>
                    <a:pt x="3868675" y="0"/>
                    <a:pt x="3924555" y="55880"/>
                    <a:pt x="3924555" y="124460"/>
                  </a:cubicBezTo>
                  <a:lnTo>
                    <a:pt x="3924555" y="3698525"/>
                  </a:lnTo>
                  <a:cubicBezTo>
                    <a:pt x="3924555" y="3767105"/>
                    <a:pt x="3868675" y="3822984"/>
                    <a:pt x="3800095" y="3822984"/>
                  </a:cubicBezTo>
                  <a:close/>
                </a:path>
              </a:pathLst>
            </a:custGeom>
            <a:solidFill>
              <a:srgbClr val="C39367"/>
            </a:solidFill>
          </p:spPr>
        </p:sp>
      </p:grpSp>
      <p:sp>
        <p:nvSpPr>
          <p:cNvPr id="9" name="TextBox 24"/>
          <p:cNvSpPr txBox="1"/>
          <p:nvPr/>
        </p:nvSpPr>
        <p:spPr>
          <a:xfrm>
            <a:off x="581888" y="4301933"/>
            <a:ext cx="135717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ru-RU" sz="1400" spc="101" dirty="0" smtClean="0">
                <a:solidFill>
                  <a:srgbClr val="FFFFFF"/>
                </a:solidFill>
                <a:latin typeface="Clear Sans Regular Bold"/>
              </a:rPr>
              <a:t>последующие</a:t>
            </a:r>
            <a:r>
              <a:rPr lang="en-US" sz="1400" u="none" spc="101" dirty="0" smtClean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2600" u="none" spc="101" dirty="0" smtClean="0">
                <a:solidFill>
                  <a:srgbClr val="FFFFFF"/>
                </a:solidFill>
                <a:latin typeface="Clear Sans Regular Bold"/>
              </a:rPr>
              <a:t>ДН</a:t>
            </a:r>
            <a:r>
              <a:rPr lang="ru-RU" sz="2600" spc="101" dirty="0">
                <a:solidFill>
                  <a:srgbClr val="FFFFFF"/>
                </a:solidFill>
                <a:latin typeface="Clear Sans Regular Bold"/>
              </a:rPr>
              <a:t>И</a:t>
            </a:r>
            <a:endParaRPr lang="en-US" sz="2600" u="none" spc="101" dirty="0">
              <a:solidFill>
                <a:srgbClr val="FFFFFF"/>
              </a:solidFill>
              <a:latin typeface="Clear Sans Regular Bold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2514600" y="2943170"/>
            <a:ext cx="9448800" cy="3612699"/>
            <a:chOff x="0" y="-14076"/>
            <a:chExt cx="10279118" cy="4816931"/>
          </a:xfrm>
        </p:grpSpPr>
        <p:sp>
          <p:nvSpPr>
            <p:cNvPr id="11" name="TextBox 4"/>
            <p:cNvSpPr txBox="1"/>
            <p:nvPr/>
          </p:nvSpPr>
          <p:spPr>
            <a:xfrm>
              <a:off x="0" y="699168"/>
              <a:ext cx="10279118" cy="4103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01" lvl="1" indent="-215900">
                <a:lnSpc>
                  <a:spcPts val="3000"/>
                </a:lnSpc>
                <a:buFont typeface="Arial"/>
                <a:buChar char="•"/>
              </a:pPr>
              <a:r>
                <a:rPr lang="ru-RU" sz="2000" spc="100" dirty="0" smtClean="0">
                  <a:solidFill>
                    <a:srgbClr val="623B2A"/>
                  </a:solidFill>
                  <a:latin typeface="Clear Sans Regular Italics"/>
                </a:rPr>
                <a:t>Доступ в Систему дистанционного обучения и тестирования (СДОТ): изучение услуг и порядка их предоставления;</a:t>
              </a:r>
            </a:p>
            <a:p>
              <a:pPr marL="431801" lvl="1" indent="-215900">
                <a:lnSpc>
                  <a:spcPts val="3000"/>
                </a:lnSpc>
                <a:buFont typeface="Arial"/>
                <a:buChar char="•"/>
              </a:pPr>
              <a:r>
                <a:rPr lang="ru-RU" sz="2000" spc="100" dirty="0" smtClean="0">
                  <a:solidFill>
                    <a:srgbClr val="623B2A"/>
                  </a:solidFill>
                  <a:latin typeface="Clear Sans Regular Italics"/>
                </a:rPr>
                <a:t>Архив: формирование архивных дел, их систематизация согласно номенклатуре;</a:t>
              </a:r>
              <a:endParaRPr lang="en-US" sz="2000" spc="100" dirty="0">
                <a:solidFill>
                  <a:srgbClr val="623B2A"/>
                </a:solidFill>
                <a:latin typeface="Clear Sans Regular Italics"/>
              </a:endParaRPr>
            </a:p>
            <a:p>
              <a:pPr marL="431801" lvl="1" indent="-215900">
                <a:lnSpc>
                  <a:spcPts val="3000"/>
                </a:lnSpc>
                <a:buFont typeface="Arial"/>
                <a:buChar char="•"/>
              </a:pPr>
              <a:r>
                <a:rPr lang="ru-RU" sz="2000" spc="100" dirty="0" smtClean="0">
                  <a:solidFill>
                    <a:srgbClr val="623B2A"/>
                  </a:solidFill>
                  <a:latin typeface="Clear Sans Regular Italics"/>
                </a:rPr>
                <a:t>Консультирование в зоне Секторов пользовательского сопровождения;</a:t>
              </a:r>
            </a:p>
            <a:p>
              <a:pPr marL="431801" lvl="1" indent="-215900">
                <a:lnSpc>
                  <a:spcPts val="3000"/>
                </a:lnSpc>
                <a:buFont typeface="Arial"/>
                <a:buChar char="•"/>
              </a:pPr>
              <a:r>
                <a:rPr lang="ru-RU" sz="2000" spc="100" dirty="0" smtClean="0">
                  <a:solidFill>
                    <a:srgbClr val="623B2A"/>
                  </a:solidFill>
                  <a:latin typeface="Clear Sans Regular Italics"/>
                </a:rPr>
                <a:t>Помощь работникам МФЦ в секторе информирования и ожидания заявителей.</a:t>
              </a:r>
              <a:endParaRPr lang="en-US" sz="2000" spc="100" dirty="0">
                <a:solidFill>
                  <a:srgbClr val="623B2A"/>
                </a:solidFill>
                <a:latin typeface="Clear Sans Regular Itali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14076"/>
              <a:ext cx="10279118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4"/>
                </a:lnSpc>
                <a:spcBef>
                  <a:spcPct val="0"/>
                </a:spcBef>
              </a:pPr>
              <a:r>
                <a:rPr lang="ru-RU" sz="3000" spc="101" dirty="0" smtClean="0">
                  <a:solidFill>
                    <a:srgbClr val="623B2A"/>
                  </a:solidFill>
                  <a:latin typeface="Clear Sans Regular Bold"/>
                </a:rPr>
                <a:t>Организация практики в секторах МФЦ:</a:t>
              </a:r>
              <a:endParaRPr lang="en-US" sz="3000" spc="101" dirty="0">
                <a:solidFill>
                  <a:srgbClr val="623B2A"/>
                </a:solidFill>
                <a:latin typeface="Clear Sans Regular Bold"/>
              </a:endParaRPr>
            </a:p>
          </p:txBody>
        </p:sp>
      </p:grpSp>
      <p:sp>
        <p:nvSpPr>
          <p:cNvPr id="4" name="AutoShape 4" descr="Госуслуги в Санкт-Петербурге | Saint Petersbu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3639800" y="2663549"/>
            <a:ext cx="4468542" cy="3892320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5978656"/>
            <a:ext cx="6018841" cy="4319613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13" name="Полилиния 12"/>
          <p:cNvSpPr/>
          <p:nvPr/>
        </p:nvSpPr>
        <p:spPr>
          <a:xfrm>
            <a:off x="3810000" y="1055236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381000" y="519491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5" name="Полилиния 14"/>
          <p:cNvSpPr/>
          <p:nvPr/>
        </p:nvSpPr>
        <p:spPr>
          <a:xfrm rot="10800000">
            <a:off x="-18143" y="-22128"/>
            <a:ext cx="14040000" cy="360000"/>
          </a:xfrm>
          <a:custGeom>
            <a:avLst/>
            <a:gdLst>
              <a:gd name="connsiteX0" fmla="*/ 0 w 1384300"/>
              <a:gd name="connsiteY0" fmla="*/ 95250 h 95250"/>
              <a:gd name="connsiteX1" fmla="*/ 53975 w 1384300"/>
              <a:gd name="connsiteY1" fmla="*/ 0 h 95250"/>
              <a:gd name="connsiteX2" fmla="*/ 1384300 w 1384300"/>
              <a:gd name="connsiteY2" fmla="*/ 0 h 95250"/>
              <a:gd name="connsiteX3" fmla="*/ 1384300 w 1384300"/>
              <a:gd name="connsiteY3" fmla="*/ 92075 h 95250"/>
              <a:gd name="connsiteX4" fmla="*/ 0 w 1384300"/>
              <a:gd name="connsiteY4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300" h="95250">
                <a:moveTo>
                  <a:pt x="0" y="95250"/>
                </a:moveTo>
                <a:lnTo>
                  <a:pt x="53975" y="0"/>
                </a:lnTo>
                <a:lnTo>
                  <a:pt x="1384300" y="0"/>
                </a:lnTo>
                <a:lnTo>
                  <a:pt x="1384300" y="92075"/>
                </a:lnTo>
                <a:lnTo>
                  <a:pt x="0" y="95250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447800" y="2097592"/>
            <a:ext cx="118317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spc="101" dirty="0">
                <a:solidFill>
                  <a:srgbClr val="623B2A"/>
                </a:solidFill>
                <a:latin typeface="Clear Sans Regular Bold"/>
              </a:rPr>
              <a:t>Основной </a:t>
            </a:r>
            <a:r>
              <a:rPr lang="ru-RU" sz="3000" spc="101" dirty="0" smtClean="0">
                <a:solidFill>
                  <a:srgbClr val="623B2A"/>
                </a:solidFill>
                <a:latin typeface="Clear Sans Regular Bold"/>
              </a:rPr>
              <a:t>этап практической подготовки </a:t>
            </a:r>
            <a:r>
              <a:rPr lang="ru-RU" sz="3000" spc="101" dirty="0">
                <a:solidFill>
                  <a:srgbClr val="623B2A"/>
                </a:solidFill>
                <a:latin typeface="Clear Sans Regular Bold"/>
              </a:rPr>
              <a:t>(</a:t>
            </a:r>
            <a:r>
              <a:rPr lang="ru-RU" sz="3000" spc="101" dirty="0" smtClean="0">
                <a:solidFill>
                  <a:srgbClr val="623B2A"/>
                </a:solidFill>
                <a:latin typeface="Clear Sans Regular Bold"/>
              </a:rPr>
              <a:t>индивидуальный)</a:t>
            </a:r>
            <a:endParaRPr lang="ru-RU" sz="3000" spc="101" dirty="0">
              <a:solidFill>
                <a:srgbClr val="623B2A"/>
              </a:solidFill>
              <a:latin typeface="Clear Sans Regular Bold"/>
            </a:endParaRPr>
          </a:p>
        </p:txBody>
      </p:sp>
    </p:spTree>
    <p:extLst>
      <p:ext uri="{BB962C8B-B14F-4D97-AF65-F5344CB8AC3E}">
        <p14:creationId xmlns:p14="http://schemas.microsoft.com/office/powerpoint/2010/main" val="918193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9024176">
            <a:off x="-870060" y="-375399"/>
            <a:ext cx="1740120" cy="1740120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-7452117">
            <a:off x="-1584385" y="269491"/>
            <a:ext cx="2022261" cy="2022261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E04E39">
                <a:alpha val="64706"/>
              </a:srgbClr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141948">
            <a:off x="-487804" y="9104916"/>
            <a:ext cx="2022261" cy="202226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C39367">
                <a:alpha val="64706"/>
              </a:srgbClr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9024176">
            <a:off x="830324" y="9574495"/>
            <a:ext cx="1740120" cy="1740120"/>
          </a:xfrm>
          <a:prstGeom prst="rect">
            <a:avLst/>
          </a:prstGeom>
        </p:spPr>
      </p:pic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6167398" y="2600940"/>
            <a:ext cx="5740426" cy="5740425"/>
            <a:chOff x="0" y="0"/>
            <a:chExt cx="2540000" cy="2540000"/>
          </a:xfrm>
        </p:grpSpPr>
        <p:sp>
          <p:nvSpPr>
            <p:cNvPr id="15" name="Freeform 15"/>
            <p:cNvSpPr/>
            <p:nvPr/>
          </p:nvSpPr>
          <p:spPr>
            <a:xfrm>
              <a:off x="-53" y="0"/>
              <a:ext cx="2540070" cy="2540035"/>
            </a:xfrm>
            <a:custGeom>
              <a:avLst/>
              <a:gdLst/>
              <a:ahLst/>
              <a:cxnLst/>
              <a:rect l="l" t="t" r="r" b="b"/>
              <a:pathLst>
                <a:path w="2540070" h="2540035">
                  <a:moveTo>
                    <a:pt x="1270053" y="0"/>
                  </a:moveTo>
                  <a:cubicBezTo>
                    <a:pt x="1971442" y="0"/>
                    <a:pt x="2540035" y="568579"/>
                    <a:pt x="2540053" y="1269968"/>
                  </a:cubicBezTo>
                  <a:cubicBezTo>
                    <a:pt x="2540070" y="1971358"/>
                    <a:pt x="1971506" y="2539965"/>
                    <a:pt x="1270116" y="2540000"/>
                  </a:cubicBezTo>
                  <a:cubicBezTo>
                    <a:pt x="568727" y="2540035"/>
                    <a:pt x="106" y="1971485"/>
                    <a:pt x="53" y="1270095"/>
                  </a:cubicBezTo>
                  <a:cubicBezTo>
                    <a:pt x="0" y="568706"/>
                    <a:pt x="568537" y="70"/>
                    <a:pt x="1269926" y="0"/>
                  </a:cubicBezTo>
                  <a:lnTo>
                    <a:pt x="1270053" y="1270000"/>
                  </a:lnTo>
                  <a:close/>
                </a:path>
              </a:pathLst>
            </a:custGeom>
            <a:solidFill>
              <a:srgbClr val="623B2A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52163" y="2898446"/>
            <a:ext cx="4940849" cy="798521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05086" y="3289129"/>
            <a:ext cx="1046039" cy="1046039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361778" y="4484400"/>
            <a:ext cx="4653388" cy="40565"/>
            <a:chOff x="0" y="0"/>
            <a:chExt cx="70597064" cy="635000"/>
          </a:xfrm>
        </p:grpSpPr>
        <p:sp>
          <p:nvSpPr>
            <p:cNvPr id="25" name="Freeform 25"/>
            <p:cNvSpPr/>
            <p:nvPr/>
          </p:nvSpPr>
          <p:spPr>
            <a:xfrm>
              <a:off x="-16002" y="212852"/>
              <a:ext cx="70629069" cy="209296"/>
            </a:xfrm>
            <a:custGeom>
              <a:avLst/>
              <a:gdLst/>
              <a:ahLst/>
              <a:cxnLst/>
              <a:rect l="l" t="t" r="r" b="b"/>
              <a:pathLst>
                <a:path w="70629069" h="209296">
                  <a:moveTo>
                    <a:pt x="70506261" y="9398"/>
                  </a:moveTo>
                  <a:lnTo>
                    <a:pt x="66345634" y="9398"/>
                  </a:lnTo>
                  <a:lnTo>
                    <a:pt x="48006815" y="9398"/>
                  </a:lnTo>
                  <a:lnTo>
                    <a:pt x="25756014" y="9398"/>
                  </a:lnTo>
                  <a:lnTo>
                    <a:pt x="6516513" y="9398"/>
                  </a:lnTo>
                  <a:cubicBezTo>
                    <a:pt x="3406374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4735875" y="199898"/>
                  </a:lnTo>
                  <a:lnTo>
                    <a:pt x="23074694" y="199898"/>
                  </a:lnTo>
                  <a:lnTo>
                    <a:pt x="45325497" y="199898"/>
                  </a:lnTo>
                  <a:lnTo>
                    <a:pt x="64564998" y="199898"/>
                  </a:lnTo>
                  <a:cubicBezTo>
                    <a:pt x="67675134" y="199898"/>
                    <a:pt x="70248069" y="209296"/>
                    <a:pt x="70495719" y="199898"/>
                  </a:cubicBezTo>
                  <a:cubicBezTo>
                    <a:pt x="70499272" y="199771"/>
                    <a:pt x="70502701" y="199898"/>
                    <a:pt x="70506261" y="199898"/>
                  </a:cubicBezTo>
                  <a:cubicBezTo>
                    <a:pt x="70628814" y="199898"/>
                    <a:pt x="70629069" y="9398"/>
                    <a:pt x="70506261" y="9398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361778" y="6277525"/>
            <a:ext cx="4653388" cy="40565"/>
            <a:chOff x="0" y="0"/>
            <a:chExt cx="70597064" cy="635000"/>
          </a:xfrm>
        </p:grpSpPr>
        <p:sp>
          <p:nvSpPr>
            <p:cNvPr id="27" name="Freeform 27"/>
            <p:cNvSpPr/>
            <p:nvPr/>
          </p:nvSpPr>
          <p:spPr>
            <a:xfrm>
              <a:off x="-16002" y="212852"/>
              <a:ext cx="70629069" cy="209296"/>
            </a:xfrm>
            <a:custGeom>
              <a:avLst/>
              <a:gdLst/>
              <a:ahLst/>
              <a:cxnLst/>
              <a:rect l="l" t="t" r="r" b="b"/>
              <a:pathLst>
                <a:path w="70629069" h="209296">
                  <a:moveTo>
                    <a:pt x="70506261" y="9398"/>
                  </a:moveTo>
                  <a:lnTo>
                    <a:pt x="66345634" y="9398"/>
                  </a:lnTo>
                  <a:lnTo>
                    <a:pt x="48006815" y="9398"/>
                  </a:lnTo>
                  <a:lnTo>
                    <a:pt x="25756014" y="9398"/>
                  </a:lnTo>
                  <a:lnTo>
                    <a:pt x="6516513" y="9398"/>
                  </a:lnTo>
                  <a:cubicBezTo>
                    <a:pt x="3406374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4735875" y="199898"/>
                  </a:lnTo>
                  <a:lnTo>
                    <a:pt x="23074694" y="199898"/>
                  </a:lnTo>
                  <a:lnTo>
                    <a:pt x="45325497" y="199898"/>
                  </a:lnTo>
                  <a:lnTo>
                    <a:pt x="64564998" y="199898"/>
                  </a:lnTo>
                  <a:cubicBezTo>
                    <a:pt x="67675134" y="199898"/>
                    <a:pt x="70248069" y="209296"/>
                    <a:pt x="70495719" y="199898"/>
                  </a:cubicBezTo>
                  <a:cubicBezTo>
                    <a:pt x="70499272" y="199771"/>
                    <a:pt x="70502701" y="199898"/>
                    <a:pt x="70506261" y="199898"/>
                  </a:cubicBezTo>
                  <a:cubicBezTo>
                    <a:pt x="70628814" y="199898"/>
                    <a:pt x="70629069" y="9398"/>
                    <a:pt x="70506261" y="9398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361778" y="8070649"/>
            <a:ext cx="4653388" cy="40565"/>
            <a:chOff x="0" y="0"/>
            <a:chExt cx="70597064" cy="635000"/>
          </a:xfrm>
        </p:grpSpPr>
        <p:sp>
          <p:nvSpPr>
            <p:cNvPr id="29" name="Freeform 29"/>
            <p:cNvSpPr/>
            <p:nvPr/>
          </p:nvSpPr>
          <p:spPr>
            <a:xfrm>
              <a:off x="-16002" y="212852"/>
              <a:ext cx="70629069" cy="209296"/>
            </a:xfrm>
            <a:custGeom>
              <a:avLst/>
              <a:gdLst/>
              <a:ahLst/>
              <a:cxnLst/>
              <a:rect l="l" t="t" r="r" b="b"/>
              <a:pathLst>
                <a:path w="70629069" h="209296">
                  <a:moveTo>
                    <a:pt x="70506261" y="9398"/>
                  </a:moveTo>
                  <a:lnTo>
                    <a:pt x="66345634" y="9398"/>
                  </a:lnTo>
                  <a:lnTo>
                    <a:pt x="48006815" y="9398"/>
                  </a:lnTo>
                  <a:lnTo>
                    <a:pt x="25756014" y="9398"/>
                  </a:lnTo>
                  <a:lnTo>
                    <a:pt x="6516513" y="9398"/>
                  </a:lnTo>
                  <a:cubicBezTo>
                    <a:pt x="3406374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4735875" y="199898"/>
                  </a:lnTo>
                  <a:lnTo>
                    <a:pt x="23074694" y="199898"/>
                  </a:lnTo>
                  <a:lnTo>
                    <a:pt x="45325497" y="199898"/>
                  </a:lnTo>
                  <a:lnTo>
                    <a:pt x="64564998" y="199898"/>
                  </a:lnTo>
                  <a:cubicBezTo>
                    <a:pt x="67675134" y="199898"/>
                    <a:pt x="70248069" y="209296"/>
                    <a:pt x="70495719" y="199898"/>
                  </a:cubicBezTo>
                  <a:cubicBezTo>
                    <a:pt x="70499272" y="199771"/>
                    <a:pt x="70502701" y="199898"/>
                    <a:pt x="70506261" y="199898"/>
                  </a:cubicBezTo>
                  <a:cubicBezTo>
                    <a:pt x="70628814" y="199898"/>
                    <a:pt x="70629069" y="9398"/>
                    <a:pt x="70506261" y="9398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144323" y="6557452"/>
            <a:ext cx="1046039" cy="1046039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143133" y="4768574"/>
            <a:ext cx="1046039" cy="104603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64365" y="4809260"/>
            <a:ext cx="1046039" cy="104603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64365" y="6598281"/>
            <a:ext cx="1046039" cy="104603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146222" y="3235285"/>
            <a:ext cx="1046039" cy="1046039"/>
          </a:xfrm>
          <a:prstGeom prst="rect">
            <a:avLst/>
          </a:prstGeom>
        </p:spPr>
      </p:pic>
      <p:grpSp>
        <p:nvGrpSpPr>
          <p:cNvPr id="35" name="Group 35"/>
          <p:cNvGrpSpPr/>
          <p:nvPr/>
        </p:nvGrpSpPr>
        <p:grpSpPr>
          <a:xfrm>
            <a:off x="12419168" y="4476090"/>
            <a:ext cx="4653388" cy="40565"/>
            <a:chOff x="0" y="0"/>
            <a:chExt cx="70597064" cy="635000"/>
          </a:xfrm>
        </p:grpSpPr>
        <p:sp>
          <p:nvSpPr>
            <p:cNvPr id="36" name="Freeform 36"/>
            <p:cNvSpPr/>
            <p:nvPr/>
          </p:nvSpPr>
          <p:spPr>
            <a:xfrm>
              <a:off x="-16002" y="212852"/>
              <a:ext cx="70629069" cy="209296"/>
            </a:xfrm>
            <a:custGeom>
              <a:avLst/>
              <a:gdLst/>
              <a:ahLst/>
              <a:cxnLst/>
              <a:rect l="l" t="t" r="r" b="b"/>
              <a:pathLst>
                <a:path w="70629069" h="209296">
                  <a:moveTo>
                    <a:pt x="70506261" y="9398"/>
                  </a:moveTo>
                  <a:lnTo>
                    <a:pt x="66345634" y="9398"/>
                  </a:lnTo>
                  <a:lnTo>
                    <a:pt x="48006815" y="9398"/>
                  </a:lnTo>
                  <a:lnTo>
                    <a:pt x="25756014" y="9398"/>
                  </a:lnTo>
                  <a:lnTo>
                    <a:pt x="6516513" y="9398"/>
                  </a:lnTo>
                  <a:cubicBezTo>
                    <a:pt x="3406374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4735875" y="199898"/>
                  </a:lnTo>
                  <a:lnTo>
                    <a:pt x="23074694" y="199898"/>
                  </a:lnTo>
                  <a:lnTo>
                    <a:pt x="45325497" y="199898"/>
                  </a:lnTo>
                  <a:lnTo>
                    <a:pt x="64564998" y="199898"/>
                  </a:lnTo>
                  <a:cubicBezTo>
                    <a:pt x="67675134" y="199898"/>
                    <a:pt x="70248069" y="209296"/>
                    <a:pt x="70495719" y="199898"/>
                  </a:cubicBezTo>
                  <a:cubicBezTo>
                    <a:pt x="70499272" y="199771"/>
                    <a:pt x="70502701" y="199898"/>
                    <a:pt x="70506261" y="199898"/>
                  </a:cubicBezTo>
                  <a:cubicBezTo>
                    <a:pt x="70628814" y="199898"/>
                    <a:pt x="70629069" y="9398"/>
                    <a:pt x="70506261" y="9398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2419168" y="6269215"/>
            <a:ext cx="4653388" cy="40565"/>
            <a:chOff x="0" y="0"/>
            <a:chExt cx="70597064" cy="635000"/>
          </a:xfrm>
        </p:grpSpPr>
        <p:sp>
          <p:nvSpPr>
            <p:cNvPr id="38" name="Freeform 38"/>
            <p:cNvSpPr/>
            <p:nvPr/>
          </p:nvSpPr>
          <p:spPr>
            <a:xfrm>
              <a:off x="-16002" y="212852"/>
              <a:ext cx="70629069" cy="209296"/>
            </a:xfrm>
            <a:custGeom>
              <a:avLst/>
              <a:gdLst/>
              <a:ahLst/>
              <a:cxnLst/>
              <a:rect l="l" t="t" r="r" b="b"/>
              <a:pathLst>
                <a:path w="70629069" h="209296">
                  <a:moveTo>
                    <a:pt x="70506261" y="9398"/>
                  </a:moveTo>
                  <a:lnTo>
                    <a:pt x="66345634" y="9398"/>
                  </a:lnTo>
                  <a:lnTo>
                    <a:pt x="48006815" y="9398"/>
                  </a:lnTo>
                  <a:lnTo>
                    <a:pt x="25756014" y="9398"/>
                  </a:lnTo>
                  <a:lnTo>
                    <a:pt x="6516513" y="9398"/>
                  </a:lnTo>
                  <a:cubicBezTo>
                    <a:pt x="3406374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4735875" y="199898"/>
                  </a:lnTo>
                  <a:lnTo>
                    <a:pt x="23074694" y="199898"/>
                  </a:lnTo>
                  <a:lnTo>
                    <a:pt x="45325497" y="199898"/>
                  </a:lnTo>
                  <a:lnTo>
                    <a:pt x="64564998" y="199898"/>
                  </a:lnTo>
                  <a:cubicBezTo>
                    <a:pt x="67675134" y="199898"/>
                    <a:pt x="70248069" y="209296"/>
                    <a:pt x="70495719" y="199898"/>
                  </a:cubicBezTo>
                  <a:cubicBezTo>
                    <a:pt x="70499272" y="199771"/>
                    <a:pt x="70502701" y="199898"/>
                    <a:pt x="70506261" y="199898"/>
                  </a:cubicBezTo>
                  <a:cubicBezTo>
                    <a:pt x="70628814" y="199898"/>
                    <a:pt x="70629069" y="9398"/>
                    <a:pt x="70506261" y="9398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2419168" y="8062340"/>
            <a:ext cx="4653388" cy="40565"/>
            <a:chOff x="0" y="0"/>
            <a:chExt cx="70597064" cy="635000"/>
          </a:xfrm>
        </p:grpSpPr>
        <p:sp>
          <p:nvSpPr>
            <p:cNvPr id="40" name="Freeform 40"/>
            <p:cNvSpPr/>
            <p:nvPr/>
          </p:nvSpPr>
          <p:spPr>
            <a:xfrm>
              <a:off x="-16002" y="212852"/>
              <a:ext cx="70629069" cy="209296"/>
            </a:xfrm>
            <a:custGeom>
              <a:avLst/>
              <a:gdLst/>
              <a:ahLst/>
              <a:cxnLst/>
              <a:rect l="l" t="t" r="r" b="b"/>
              <a:pathLst>
                <a:path w="70629069" h="209296">
                  <a:moveTo>
                    <a:pt x="70506261" y="9398"/>
                  </a:moveTo>
                  <a:lnTo>
                    <a:pt x="66345634" y="9398"/>
                  </a:lnTo>
                  <a:lnTo>
                    <a:pt x="48006815" y="9398"/>
                  </a:lnTo>
                  <a:lnTo>
                    <a:pt x="25756014" y="9398"/>
                  </a:lnTo>
                  <a:lnTo>
                    <a:pt x="6516513" y="9398"/>
                  </a:lnTo>
                  <a:cubicBezTo>
                    <a:pt x="3406374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4735875" y="199898"/>
                  </a:lnTo>
                  <a:lnTo>
                    <a:pt x="23074694" y="199898"/>
                  </a:lnTo>
                  <a:lnTo>
                    <a:pt x="45325497" y="199898"/>
                  </a:lnTo>
                  <a:lnTo>
                    <a:pt x="64564998" y="199898"/>
                  </a:lnTo>
                  <a:cubicBezTo>
                    <a:pt x="67675134" y="199898"/>
                    <a:pt x="70248069" y="209296"/>
                    <a:pt x="70495719" y="199898"/>
                  </a:cubicBezTo>
                  <a:cubicBezTo>
                    <a:pt x="70499272" y="199771"/>
                    <a:pt x="70502701" y="199898"/>
                    <a:pt x="70506261" y="199898"/>
                  </a:cubicBezTo>
                  <a:cubicBezTo>
                    <a:pt x="70628814" y="199898"/>
                    <a:pt x="70629069" y="9398"/>
                    <a:pt x="70506261" y="9398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sp>
        <p:nvSpPr>
          <p:cNvPr id="42" name="TextBox 42"/>
          <p:cNvSpPr txBox="1"/>
          <p:nvPr/>
        </p:nvSpPr>
        <p:spPr>
          <a:xfrm>
            <a:off x="1201185" y="827727"/>
            <a:ext cx="1505496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  <a:spcBef>
                <a:spcPct val="0"/>
              </a:spcBef>
            </a:pPr>
            <a:r>
              <a:rPr lang="ru-RU" sz="3000" spc="101" dirty="0" smtClean="0">
                <a:solidFill>
                  <a:srgbClr val="623B2A"/>
                </a:solidFill>
                <a:latin typeface="Clear Sans Regular Bold"/>
              </a:rPr>
              <a:t>Плюсы прохождения практической подготовки в СПб ГКУ «МФЦ»</a:t>
            </a:r>
            <a:endParaRPr lang="en-US" sz="3000" spc="101" dirty="0">
              <a:solidFill>
                <a:srgbClr val="623B2A"/>
              </a:solidFill>
              <a:latin typeface="Clear Sans Regular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627780" y="2995632"/>
            <a:ext cx="4735693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</a:pPr>
            <a:r>
              <a:rPr lang="ru-RU" sz="2000" spc="54" dirty="0" smtClean="0">
                <a:solidFill>
                  <a:srgbClr val="5333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Возможность познакомиться </a:t>
            </a:r>
            <a:br>
              <a:rPr lang="ru-RU" sz="2000" spc="54" dirty="0" smtClean="0">
                <a:solidFill>
                  <a:srgbClr val="53332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2000" spc="54" dirty="0" smtClean="0">
                <a:solidFill>
                  <a:srgbClr val="5333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 нормативными правовыми актами, регламентирующими деятельность учреждения</a:t>
            </a:r>
            <a:endParaRPr lang="en-US" sz="2000" spc="54" dirty="0">
              <a:solidFill>
                <a:srgbClr val="5333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650257" y="6641689"/>
            <a:ext cx="4357917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2520"/>
              </a:lnSpc>
              <a:defRPr sz="2000" spc="5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 smtClean="0">
                <a:solidFill>
                  <a:srgbClr val="533326"/>
                </a:solidFill>
              </a:rPr>
              <a:t>Ознакомиться с принципом предоставления услуг посредством МФЦ</a:t>
            </a:r>
            <a:endParaRPr lang="en-US" dirty="0">
              <a:solidFill>
                <a:srgbClr val="533326"/>
              </a:solidFill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11565485" y="6764381"/>
            <a:ext cx="4461567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>
              <a:lnSpc>
                <a:spcPts val="2520"/>
              </a:lnSpc>
            </a:pPr>
            <a:r>
              <a:rPr lang="ru-RU" sz="2000" spc="54" dirty="0" smtClean="0">
                <a:solidFill>
                  <a:srgbClr val="5333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Получение опыта общения </a:t>
            </a:r>
            <a:br>
              <a:rPr lang="ru-RU" sz="2000" spc="54" dirty="0" smtClean="0">
                <a:solidFill>
                  <a:srgbClr val="53332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2000" spc="54" dirty="0" smtClean="0">
                <a:solidFill>
                  <a:srgbClr val="5333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при взаимодействии с заявителем</a:t>
            </a:r>
            <a:endParaRPr lang="en-US" sz="2000" spc="54" dirty="0">
              <a:solidFill>
                <a:srgbClr val="5333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7" name="Picture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81742" y="3487986"/>
            <a:ext cx="492727" cy="648325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6288079" y="6812406"/>
            <a:ext cx="758527" cy="610959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6370434" y="4905214"/>
            <a:ext cx="591437" cy="772760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22"/>
          <a:srcRect r="7359"/>
          <a:stretch>
            <a:fillRect/>
          </a:stretch>
        </p:blipFill>
        <p:spPr>
          <a:xfrm>
            <a:off x="16098233" y="3143147"/>
            <a:ext cx="1142017" cy="970694"/>
          </a:xfrm>
          <a:prstGeom prst="rect">
            <a:avLst/>
          </a:prstGeom>
        </p:spPr>
      </p:pic>
      <p:sp>
        <p:nvSpPr>
          <p:cNvPr id="54" name="TextBox 54"/>
          <p:cNvSpPr txBox="1"/>
          <p:nvPr/>
        </p:nvSpPr>
        <p:spPr>
          <a:xfrm>
            <a:off x="1650257" y="4908917"/>
            <a:ext cx="3986600" cy="945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 algn="r">
              <a:lnSpc>
                <a:spcPts val="2520"/>
              </a:lnSpc>
              <a:defRPr sz="2000" spc="5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algn="l"/>
            <a:r>
              <a:rPr lang="ru-RU" dirty="0" smtClean="0">
                <a:solidFill>
                  <a:srgbClr val="533326"/>
                </a:solidFill>
              </a:rPr>
              <a:t>Изучить и опробовать порядок </a:t>
            </a:r>
            <a:r>
              <a:rPr lang="ru-RU" dirty="0">
                <a:solidFill>
                  <a:srgbClr val="533326"/>
                </a:solidFill>
              </a:rPr>
              <a:t>подачи документов </a:t>
            </a:r>
            <a:r>
              <a:rPr lang="ru-RU" dirty="0" smtClean="0">
                <a:solidFill>
                  <a:srgbClr val="533326"/>
                </a:solidFill>
              </a:rPr>
              <a:t>в </a:t>
            </a:r>
            <a:r>
              <a:rPr lang="ru-RU" dirty="0">
                <a:solidFill>
                  <a:srgbClr val="533326"/>
                </a:solidFill>
              </a:rPr>
              <a:t>электронном </a:t>
            </a:r>
            <a:r>
              <a:rPr lang="ru-RU" dirty="0" smtClean="0">
                <a:solidFill>
                  <a:srgbClr val="533326"/>
                </a:solidFill>
              </a:rPr>
              <a:t>виде</a:t>
            </a:r>
            <a:endParaRPr lang="en-US" dirty="0">
              <a:solidFill>
                <a:srgbClr val="533326"/>
              </a:solidFill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11969117" y="5176020"/>
            <a:ext cx="398660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 algn="r">
              <a:lnSpc>
                <a:spcPts val="2520"/>
              </a:lnSpc>
              <a:defRPr sz="2000" spc="5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 smtClean="0">
                <a:solidFill>
                  <a:srgbClr val="533326"/>
                </a:solidFill>
              </a:rPr>
              <a:t>Легкий период адаптации </a:t>
            </a:r>
            <a:br>
              <a:rPr lang="ru-RU" dirty="0" smtClean="0">
                <a:solidFill>
                  <a:srgbClr val="533326"/>
                </a:solidFill>
              </a:rPr>
            </a:br>
            <a:r>
              <a:rPr lang="ru-RU" dirty="0" smtClean="0">
                <a:solidFill>
                  <a:srgbClr val="533326"/>
                </a:solidFill>
              </a:rPr>
              <a:t>в уже знакомом коллективе</a:t>
            </a:r>
            <a:endParaRPr lang="en-US" dirty="0">
              <a:solidFill>
                <a:srgbClr val="533326"/>
              </a:solidFill>
            </a:endParaRPr>
          </a:p>
        </p:txBody>
      </p:sp>
      <p:pic>
        <p:nvPicPr>
          <p:cNvPr id="57" name="Picture 5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550414" y="6707137"/>
            <a:ext cx="717530" cy="765365"/>
          </a:xfrm>
          <a:prstGeom prst="rect">
            <a:avLst/>
          </a:prstGeom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494255" y="5024434"/>
            <a:ext cx="829849" cy="588155"/>
          </a:xfrm>
          <a:prstGeom prst="rect">
            <a:avLst/>
          </a:prstGeom>
        </p:spPr>
      </p:pic>
      <p:sp>
        <p:nvSpPr>
          <p:cNvPr id="60" name="TextBox 60"/>
          <p:cNvSpPr txBox="1"/>
          <p:nvPr/>
        </p:nvSpPr>
        <p:spPr>
          <a:xfrm>
            <a:off x="11550460" y="3642334"/>
            <a:ext cx="4476056" cy="625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2520"/>
              </a:lnSpc>
              <a:defRPr sz="2000" spc="5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algn="r"/>
            <a:r>
              <a:rPr lang="ru-RU" dirty="0" smtClean="0">
                <a:solidFill>
                  <a:srgbClr val="533326"/>
                </a:solidFill>
              </a:rPr>
              <a:t>Приоритет в трудоустройстве </a:t>
            </a:r>
            <a:br>
              <a:rPr lang="ru-RU" dirty="0" smtClean="0">
                <a:solidFill>
                  <a:srgbClr val="533326"/>
                </a:solidFill>
              </a:rPr>
            </a:br>
            <a:r>
              <a:rPr lang="ru-RU" dirty="0" smtClean="0">
                <a:solidFill>
                  <a:srgbClr val="533326"/>
                </a:solidFill>
              </a:rPr>
              <a:t>в СПб ГКУ «МФЦ»</a:t>
            </a:r>
            <a:endParaRPr lang="en-US" dirty="0">
              <a:solidFill>
                <a:srgbClr val="533326"/>
              </a:solidFill>
            </a:endParaRPr>
          </a:p>
        </p:txBody>
      </p:sp>
      <p:grpSp>
        <p:nvGrpSpPr>
          <p:cNvPr id="61" name="Group 26"/>
          <p:cNvGrpSpPr/>
          <p:nvPr/>
        </p:nvGrpSpPr>
        <p:grpSpPr>
          <a:xfrm>
            <a:off x="12419168" y="6277525"/>
            <a:ext cx="4653388" cy="40565"/>
            <a:chOff x="0" y="0"/>
            <a:chExt cx="70597064" cy="635000"/>
          </a:xfrm>
        </p:grpSpPr>
        <p:sp>
          <p:nvSpPr>
            <p:cNvPr id="62" name="Freeform 27"/>
            <p:cNvSpPr/>
            <p:nvPr/>
          </p:nvSpPr>
          <p:spPr>
            <a:xfrm>
              <a:off x="-16002" y="212852"/>
              <a:ext cx="70629069" cy="209296"/>
            </a:xfrm>
            <a:custGeom>
              <a:avLst/>
              <a:gdLst/>
              <a:ahLst/>
              <a:cxnLst/>
              <a:rect l="l" t="t" r="r" b="b"/>
              <a:pathLst>
                <a:path w="70629069" h="209296">
                  <a:moveTo>
                    <a:pt x="70506261" y="9398"/>
                  </a:moveTo>
                  <a:lnTo>
                    <a:pt x="66345634" y="9398"/>
                  </a:lnTo>
                  <a:lnTo>
                    <a:pt x="48006815" y="9398"/>
                  </a:lnTo>
                  <a:lnTo>
                    <a:pt x="25756014" y="9398"/>
                  </a:lnTo>
                  <a:lnTo>
                    <a:pt x="6516513" y="9398"/>
                  </a:lnTo>
                  <a:cubicBezTo>
                    <a:pt x="3406374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4735875" y="199898"/>
                  </a:lnTo>
                  <a:lnTo>
                    <a:pt x="23074694" y="199898"/>
                  </a:lnTo>
                  <a:lnTo>
                    <a:pt x="45325497" y="199898"/>
                  </a:lnTo>
                  <a:lnTo>
                    <a:pt x="64564998" y="199898"/>
                  </a:lnTo>
                  <a:cubicBezTo>
                    <a:pt x="67675134" y="199898"/>
                    <a:pt x="70248069" y="209296"/>
                    <a:pt x="70495719" y="199898"/>
                  </a:cubicBezTo>
                  <a:cubicBezTo>
                    <a:pt x="70499272" y="199771"/>
                    <a:pt x="70502701" y="199898"/>
                    <a:pt x="70506261" y="199898"/>
                  </a:cubicBezTo>
                  <a:cubicBezTo>
                    <a:pt x="70628814" y="199898"/>
                    <a:pt x="70629069" y="9398"/>
                    <a:pt x="70506261" y="9398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лилиния 16"/>
          <p:cNvSpPr/>
          <p:nvPr/>
        </p:nvSpPr>
        <p:spPr>
          <a:xfrm>
            <a:off x="264565" y="363525"/>
            <a:ext cx="6350648" cy="1244600"/>
          </a:xfrm>
          <a:custGeom>
            <a:avLst/>
            <a:gdLst>
              <a:gd name="connsiteX0" fmla="*/ 0 w 1263650"/>
              <a:gd name="connsiteY0" fmla="*/ 247650 h 247650"/>
              <a:gd name="connsiteX1" fmla="*/ 1127125 w 1263650"/>
              <a:gd name="connsiteY1" fmla="*/ 247650 h 247650"/>
              <a:gd name="connsiteX2" fmla="*/ 1263650 w 1263650"/>
              <a:gd name="connsiteY2" fmla="*/ 0 h 247650"/>
              <a:gd name="connsiteX3" fmla="*/ 3175 w 1263650"/>
              <a:gd name="connsiteY3" fmla="*/ 0 h 247650"/>
              <a:gd name="connsiteX4" fmla="*/ 0 w 1263650"/>
              <a:gd name="connsiteY4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3650" h="247650">
                <a:moveTo>
                  <a:pt x="0" y="247650"/>
                </a:moveTo>
                <a:lnTo>
                  <a:pt x="1127125" y="247650"/>
                </a:lnTo>
                <a:lnTo>
                  <a:pt x="1263650" y="0"/>
                </a:lnTo>
                <a:lnTo>
                  <a:pt x="3175" y="0"/>
                </a:lnTo>
                <a:cubicBezTo>
                  <a:pt x="2117" y="82550"/>
                  <a:pt x="1058" y="165100"/>
                  <a:pt x="0" y="247650"/>
                </a:cubicBez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solidFill>
                  <a:srgbClr val="53332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cap="all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«практика 2023»</a:t>
            </a:r>
            <a:endParaRPr lang="ru-RU" sz="2800" b="1" cap="all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55400" y="3547276"/>
            <a:ext cx="10960600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800" b="1" spc="100" dirty="0" smtClean="0">
                <a:solidFill>
                  <a:srgbClr val="623B2A"/>
                </a:solidFill>
                <a:latin typeface="Clear Sans Regular Italics"/>
              </a:rPr>
              <a:t>89</a:t>
            </a:r>
            <a:r>
              <a:rPr lang="ru-RU" sz="2400" spc="100" dirty="0" smtClean="0">
                <a:solidFill>
                  <a:srgbClr val="623B2A"/>
                </a:solidFill>
                <a:latin typeface="Clear Sans Regular Italics"/>
              </a:rPr>
              <a:t> обучающихся прошли практическую подготовку в СПб ГКУ «МФЦ»</a:t>
            </a:r>
            <a:endParaRPr lang="ru-RU" sz="2400" spc="100" dirty="0">
              <a:solidFill>
                <a:srgbClr val="623B2A"/>
              </a:solidFill>
              <a:latin typeface="Clear Sans Regular Italics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6629400" y="1290540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8763000" y="723508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7239000" y="183525"/>
            <a:ext cx="14040000" cy="360000"/>
          </a:xfrm>
          <a:custGeom>
            <a:avLst/>
            <a:gdLst>
              <a:gd name="connsiteX0" fmla="*/ 0 w 1384300"/>
              <a:gd name="connsiteY0" fmla="*/ 95250 h 95250"/>
              <a:gd name="connsiteX1" fmla="*/ 53975 w 1384300"/>
              <a:gd name="connsiteY1" fmla="*/ 0 h 95250"/>
              <a:gd name="connsiteX2" fmla="*/ 1384300 w 1384300"/>
              <a:gd name="connsiteY2" fmla="*/ 0 h 95250"/>
              <a:gd name="connsiteX3" fmla="*/ 1384300 w 1384300"/>
              <a:gd name="connsiteY3" fmla="*/ 92075 h 95250"/>
              <a:gd name="connsiteX4" fmla="*/ 0 w 1384300"/>
              <a:gd name="connsiteY4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300" h="95250">
                <a:moveTo>
                  <a:pt x="0" y="95250"/>
                </a:moveTo>
                <a:lnTo>
                  <a:pt x="53975" y="0"/>
                </a:lnTo>
                <a:lnTo>
                  <a:pt x="1384300" y="0"/>
                </a:lnTo>
                <a:lnTo>
                  <a:pt x="1384300" y="92075"/>
                </a:lnTo>
                <a:lnTo>
                  <a:pt x="0" y="95250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Group 22"/>
          <p:cNvGrpSpPr/>
          <p:nvPr/>
        </p:nvGrpSpPr>
        <p:grpSpPr>
          <a:xfrm>
            <a:off x="481829" y="3326471"/>
            <a:ext cx="720000" cy="720000"/>
            <a:chOff x="0" y="0"/>
            <a:chExt cx="3924555" cy="3822984"/>
          </a:xfrm>
        </p:grpSpPr>
        <p:sp>
          <p:nvSpPr>
            <p:cNvPr id="10" name="Freeform 23"/>
            <p:cNvSpPr/>
            <p:nvPr/>
          </p:nvSpPr>
          <p:spPr>
            <a:xfrm>
              <a:off x="0" y="0"/>
              <a:ext cx="3924555" cy="3822984"/>
            </a:xfrm>
            <a:custGeom>
              <a:avLst/>
              <a:gdLst/>
              <a:ahLst/>
              <a:cxnLst/>
              <a:rect l="l" t="t" r="r" b="b"/>
              <a:pathLst>
                <a:path w="3924555" h="3822984">
                  <a:moveTo>
                    <a:pt x="3800095" y="3822984"/>
                  </a:moveTo>
                  <a:lnTo>
                    <a:pt x="124460" y="3822984"/>
                  </a:lnTo>
                  <a:cubicBezTo>
                    <a:pt x="55880" y="3822984"/>
                    <a:pt x="0" y="3767105"/>
                    <a:pt x="0" y="36985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00095" y="0"/>
                  </a:lnTo>
                  <a:cubicBezTo>
                    <a:pt x="3868675" y="0"/>
                    <a:pt x="3924555" y="55880"/>
                    <a:pt x="3924555" y="124460"/>
                  </a:cubicBezTo>
                  <a:lnTo>
                    <a:pt x="3924555" y="3698525"/>
                  </a:lnTo>
                  <a:cubicBezTo>
                    <a:pt x="3924555" y="3767105"/>
                    <a:pt x="3868675" y="3822984"/>
                    <a:pt x="3800095" y="3822984"/>
                  </a:cubicBezTo>
                  <a:close/>
                </a:path>
              </a:pathLst>
            </a:custGeom>
            <a:solidFill>
              <a:srgbClr val="533326"/>
            </a:solidFill>
          </p:spPr>
        </p:sp>
      </p:grpSp>
      <p:sp>
        <p:nvSpPr>
          <p:cNvPr id="11" name="TextBox 24"/>
          <p:cNvSpPr txBox="1"/>
          <p:nvPr/>
        </p:nvSpPr>
        <p:spPr>
          <a:xfrm>
            <a:off x="613771" y="3464212"/>
            <a:ext cx="456116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54"/>
              </a:lnSpc>
              <a:spcBef>
                <a:spcPct val="0"/>
              </a:spcBef>
            </a:pPr>
            <a:r>
              <a:rPr lang="ru-RU" sz="2600" spc="101" dirty="0" smtClean="0">
                <a:solidFill>
                  <a:srgbClr val="FFFFFF"/>
                </a:solidFill>
                <a:latin typeface="Clear Sans Regular Bold"/>
              </a:rPr>
              <a:t>1</a:t>
            </a:r>
            <a:endParaRPr lang="en-US" sz="2600" u="none" spc="101" dirty="0">
              <a:solidFill>
                <a:srgbClr val="FFFFFF"/>
              </a:solidFill>
              <a:latin typeface="Clear Sans Regular Bold"/>
            </a:endParaRPr>
          </a:p>
        </p:txBody>
      </p:sp>
      <p:grpSp>
        <p:nvGrpSpPr>
          <p:cNvPr id="12" name="Group 22"/>
          <p:cNvGrpSpPr/>
          <p:nvPr/>
        </p:nvGrpSpPr>
        <p:grpSpPr>
          <a:xfrm>
            <a:off x="493174" y="4372720"/>
            <a:ext cx="720000" cy="720000"/>
            <a:chOff x="0" y="0"/>
            <a:chExt cx="3924555" cy="3822984"/>
          </a:xfrm>
        </p:grpSpPr>
        <p:sp>
          <p:nvSpPr>
            <p:cNvPr id="13" name="Freeform 23"/>
            <p:cNvSpPr/>
            <p:nvPr/>
          </p:nvSpPr>
          <p:spPr>
            <a:xfrm>
              <a:off x="0" y="0"/>
              <a:ext cx="3924555" cy="3822984"/>
            </a:xfrm>
            <a:custGeom>
              <a:avLst/>
              <a:gdLst/>
              <a:ahLst/>
              <a:cxnLst/>
              <a:rect l="l" t="t" r="r" b="b"/>
              <a:pathLst>
                <a:path w="3924555" h="3822984">
                  <a:moveTo>
                    <a:pt x="3800095" y="3822984"/>
                  </a:moveTo>
                  <a:lnTo>
                    <a:pt x="124460" y="3822984"/>
                  </a:lnTo>
                  <a:cubicBezTo>
                    <a:pt x="55880" y="3822984"/>
                    <a:pt x="0" y="3767105"/>
                    <a:pt x="0" y="36985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00095" y="0"/>
                  </a:lnTo>
                  <a:cubicBezTo>
                    <a:pt x="3868675" y="0"/>
                    <a:pt x="3924555" y="55880"/>
                    <a:pt x="3924555" y="124460"/>
                  </a:cubicBezTo>
                  <a:lnTo>
                    <a:pt x="3924555" y="3698525"/>
                  </a:lnTo>
                  <a:cubicBezTo>
                    <a:pt x="3924555" y="3767105"/>
                    <a:pt x="3868675" y="3822984"/>
                    <a:pt x="3800095" y="3822984"/>
                  </a:cubicBezTo>
                  <a:close/>
                </a:path>
              </a:pathLst>
            </a:custGeom>
            <a:solidFill>
              <a:srgbClr val="C39367"/>
            </a:solidFill>
          </p:spPr>
        </p:sp>
      </p:grpSp>
      <p:sp>
        <p:nvSpPr>
          <p:cNvPr id="14" name="TextBox 13"/>
          <p:cNvSpPr txBox="1"/>
          <p:nvPr/>
        </p:nvSpPr>
        <p:spPr>
          <a:xfrm>
            <a:off x="625116" y="4510461"/>
            <a:ext cx="456116" cy="408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54"/>
              </a:lnSpc>
              <a:spcBef>
                <a:spcPct val="0"/>
              </a:spcBef>
            </a:pPr>
            <a:r>
              <a:rPr lang="ru-RU" sz="2600" spc="101" dirty="0" smtClean="0">
                <a:solidFill>
                  <a:srgbClr val="FFFFFF"/>
                </a:solidFill>
                <a:latin typeface="Clear Sans Regular Bold"/>
              </a:rPr>
              <a:t>2</a:t>
            </a:r>
            <a:endParaRPr lang="en-US" sz="2600" u="none" spc="101" dirty="0">
              <a:solidFill>
                <a:srgbClr val="FFFFFF"/>
              </a:solidFill>
              <a:latin typeface="Clear Sans Regular Bold"/>
            </a:endParaRPr>
          </a:p>
        </p:txBody>
      </p:sp>
      <p:grpSp>
        <p:nvGrpSpPr>
          <p:cNvPr id="19" name="Group 22"/>
          <p:cNvGrpSpPr/>
          <p:nvPr/>
        </p:nvGrpSpPr>
        <p:grpSpPr>
          <a:xfrm>
            <a:off x="481829" y="5417775"/>
            <a:ext cx="720000" cy="720000"/>
            <a:chOff x="0" y="0"/>
            <a:chExt cx="3924555" cy="3822984"/>
          </a:xfrm>
        </p:grpSpPr>
        <p:sp>
          <p:nvSpPr>
            <p:cNvPr id="20" name="Freeform 23"/>
            <p:cNvSpPr/>
            <p:nvPr/>
          </p:nvSpPr>
          <p:spPr>
            <a:xfrm>
              <a:off x="0" y="0"/>
              <a:ext cx="3924555" cy="3822984"/>
            </a:xfrm>
            <a:custGeom>
              <a:avLst/>
              <a:gdLst/>
              <a:ahLst/>
              <a:cxnLst/>
              <a:rect l="l" t="t" r="r" b="b"/>
              <a:pathLst>
                <a:path w="3924555" h="3822984">
                  <a:moveTo>
                    <a:pt x="3800095" y="3822984"/>
                  </a:moveTo>
                  <a:lnTo>
                    <a:pt x="124460" y="3822984"/>
                  </a:lnTo>
                  <a:cubicBezTo>
                    <a:pt x="55880" y="3822984"/>
                    <a:pt x="0" y="3767105"/>
                    <a:pt x="0" y="36985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00095" y="0"/>
                  </a:lnTo>
                  <a:cubicBezTo>
                    <a:pt x="3868675" y="0"/>
                    <a:pt x="3924555" y="55880"/>
                    <a:pt x="3924555" y="124460"/>
                  </a:cubicBezTo>
                  <a:lnTo>
                    <a:pt x="3924555" y="3698525"/>
                  </a:lnTo>
                  <a:cubicBezTo>
                    <a:pt x="3924555" y="3767105"/>
                    <a:pt x="3868675" y="3822984"/>
                    <a:pt x="3800095" y="3822984"/>
                  </a:cubicBezTo>
                  <a:close/>
                </a:path>
              </a:pathLst>
            </a:custGeom>
            <a:solidFill>
              <a:srgbClr val="D76447"/>
            </a:solidFill>
          </p:spPr>
        </p:sp>
      </p:grpSp>
      <p:sp>
        <p:nvSpPr>
          <p:cNvPr id="21" name="TextBox 24"/>
          <p:cNvSpPr txBox="1"/>
          <p:nvPr/>
        </p:nvSpPr>
        <p:spPr>
          <a:xfrm>
            <a:off x="613771" y="5555516"/>
            <a:ext cx="456116" cy="408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54"/>
              </a:lnSpc>
              <a:spcBef>
                <a:spcPct val="0"/>
              </a:spcBef>
            </a:pPr>
            <a:r>
              <a:rPr lang="ru-RU" sz="2600" spc="101" dirty="0" smtClean="0">
                <a:solidFill>
                  <a:srgbClr val="FFFFFF"/>
                </a:solidFill>
                <a:latin typeface="Clear Sans Regular Bold"/>
              </a:rPr>
              <a:t>3</a:t>
            </a:r>
            <a:endParaRPr lang="en-US" sz="2600" u="none" spc="101" dirty="0">
              <a:solidFill>
                <a:srgbClr val="FFFFFF"/>
              </a:solidFill>
              <a:latin typeface="Clear Sans Regular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493174" y="6458502"/>
            <a:ext cx="720000" cy="720000"/>
            <a:chOff x="0" y="0"/>
            <a:chExt cx="3924555" cy="382298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924555" cy="3822984"/>
            </a:xfrm>
            <a:custGeom>
              <a:avLst/>
              <a:gdLst/>
              <a:ahLst/>
              <a:cxnLst/>
              <a:rect l="l" t="t" r="r" b="b"/>
              <a:pathLst>
                <a:path w="3924555" h="3822984">
                  <a:moveTo>
                    <a:pt x="3800095" y="3822984"/>
                  </a:moveTo>
                  <a:lnTo>
                    <a:pt x="124460" y="3822984"/>
                  </a:lnTo>
                  <a:cubicBezTo>
                    <a:pt x="55880" y="3822984"/>
                    <a:pt x="0" y="3767105"/>
                    <a:pt x="0" y="36985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00095" y="0"/>
                  </a:lnTo>
                  <a:cubicBezTo>
                    <a:pt x="3868675" y="0"/>
                    <a:pt x="3924555" y="55880"/>
                    <a:pt x="3924555" y="124460"/>
                  </a:cubicBezTo>
                  <a:lnTo>
                    <a:pt x="3924555" y="3698525"/>
                  </a:lnTo>
                  <a:cubicBezTo>
                    <a:pt x="3924555" y="3767105"/>
                    <a:pt x="3868675" y="3822984"/>
                    <a:pt x="3800095" y="3822984"/>
                  </a:cubicBezTo>
                  <a:close/>
                </a:path>
              </a:pathLst>
            </a:custGeom>
            <a:solidFill>
              <a:srgbClr val="C39367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625116" y="6596243"/>
            <a:ext cx="456116" cy="408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54"/>
              </a:lnSpc>
              <a:spcBef>
                <a:spcPct val="0"/>
              </a:spcBef>
            </a:pPr>
            <a:r>
              <a:rPr lang="ru-RU" sz="2600" spc="101" dirty="0" smtClean="0">
                <a:solidFill>
                  <a:srgbClr val="FFFFFF"/>
                </a:solidFill>
                <a:latin typeface="Clear Sans Regular Bold"/>
              </a:rPr>
              <a:t>4</a:t>
            </a:r>
            <a:endParaRPr lang="en-US" sz="2600" u="none" spc="101" dirty="0">
              <a:solidFill>
                <a:srgbClr val="FFFFFF"/>
              </a:solidFill>
              <a:latin typeface="Clear Sans Regular Bold"/>
            </a:endParaRPr>
          </a:p>
        </p:txBody>
      </p:sp>
      <p:sp>
        <p:nvSpPr>
          <p:cNvPr id="25" name="Нашивка 24"/>
          <p:cNvSpPr/>
          <p:nvPr/>
        </p:nvSpPr>
        <p:spPr>
          <a:xfrm>
            <a:off x="1376662" y="3348482"/>
            <a:ext cx="319075" cy="720000"/>
          </a:xfrm>
          <a:prstGeom prst="chevron">
            <a:avLst/>
          </a:prstGeom>
          <a:solidFill>
            <a:srgbClr val="533326">
              <a:alpha val="80000"/>
            </a:srgbClr>
          </a:solidFill>
          <a:ln>
            <a:solidFill>
              <a:srgbClr val="533326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Нашивка 25"/>
          <p:cNvSpPr/>
          <p:nvPr/>
        </p:nvSpPr>
        <p:spPr>
          <a:xfrm>
            <a:off x="1711032" y="3356236"/>
            <a:ext cx="319075" cy="720000"/>
          </a:xfrm>
          <a:prstGeom prst="chevron">
            <a:avLst/>
          </a:prstGeom>
          <a:solidFill>
            <a:srgbClr val="533326">
              <a:alpha val="60000"/>
            </a:srgbClr>
          </a:solidFill>
          <a:ln>
            <a:solidFill>
              <a:srgbClr val="533326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Нашивка 26"/>
          <p:cNvSpPr/>
          <p:nvPr/>
        </p:nvSpPr>
        <p:spPr>
          <a:xfrm>
            <a:off x="2045402" y="3356236"/>
            <a:ext cx="319075" cy="720000"/>
          </a:xfrm>
          <a:prstGeom prst="chevron">
            <a:avLst/>
          </a:prstGeom>
          <a:solidFill>
            <a:srgbClr val="533326">
              <a:alpha val="40000"/>
            </a:srgbClr>
          </a:solidFill>
          <a:ln>
            <a:solidFill>
              <a:srgbClr val="533326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Нашивка 27"/>
          <p:cNvSpPr/>
          <p:nvPr/>
        </p:nvSpPr>
        <p:spPr>
          <a:xfrm>
            <a:off x="1376662" y="4373029"/>
            <a:ext cx="319075" cy="720000"/>
          </a:xfrm>
          <a:prstGeom prst="chevron">
            <a:avLst/>
          </a:prstGeom>
          <a:solidFill>
            <a:srgbClr val="C39367">
              <a:alpha val="80000"/>
            </a:srgbClr>
          </a:solidFill>
          <a:ln>
            <a:solidFill>
              <a:srgbClr val="C39367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Нашивка 28"/>
          <p:cNvSpPr/>
          <p:nvPr/>
        </p:nvSpPr>
        <p:spPr>
          <a:xfrm>
            <a:off x="1711032" y="4380783"/>
            <a:ext cx="319075" cy="720000"/>
          </a:xfrm>
          <a:prstGeom prst="chevron">
            <a:avLst/>
          </a:prstGeom>
          <a:solidFill>
            <a:srgbClr val="C39367">
              <a:alpha val="60000"/>
            </a:srgbClr>
          </a:solidFill>
          <a:ln>
            <a:solidFill>
              <a:srgbClr val="C39367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Нашивка 29"/>
          <p:cNvSpPr/>
          <p:nvPr/>
        </p:nvSpPr>
        <p:spPr>
          <a:xfrm>
            <a:off x="2045402" y="4380783"/>
            <a:ext cx="319075" cy="720000"/>
          </a:xfrm>
          <a:prstGeom prst="chevron">
            <a:avLst/>
          </a:prstGeom>
          <a:solidFill>
            <a:srgbClr val="C39367">
              <a:alpha val="40000"/>
            </a:srgbClr>
          </a:solidFill>
          <a:ln>
            <a:solidFill>
              <a:srgbClr val="C39367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Нашивка 30"/>
          <p:cNvSpPr/>
          <p:nvPr/>
        </p:nvSpPr>
        <p:spPr>
          <a:xfrm>
            <a:off x="1376662" y="5410021"/>
            <a:ext cx="319075" cy="720000"/>
          </a:xfrm>
          <a:prstGeom prst="chevron">
            <a:avLst/>
          </a:prstGeom>
          <a:solidFill>
            <a:srgbClr val="D76447">
              <a:alpha val="80000"/>
            </a:srgbClr>
          </a:solidFill>
          <a:ln>
            <a:solidFill>
              <a:srgbClr val="D76447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Нашивка 31"/>
          <p:cNvSpPr/>
          <p:nvPr/>
        </p:nvSpPr>
        <p:spPr>
          <a:xfrm>
            <a:off x="1711032" y="5417775"/>
            <a:ext cx="319075" cy="720000"/>
          </a:xfrm>
          <a:prstGeom prst="chevron">
            <a:avLst/>
          </a:prstGeom>
          <a:solidFill>
            <a:srgbClr val="D76447">
              <a:alpha val="60000"/>
            </a:srgbClr>
          </a:solidFill>
          <a:ln>
            <a:solidFill>
              <a:srgbClr val="D76447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Нашивка 32"/>
          <p:cNvSpPr/>
          <p:nvPr/>
        </p:nvSpPr>
        <p:spPr>
          <a:xfrm>
            <a:off x="2045402" y="5417775"/>
            <a:ext cx="319075" cy="720000"/>
          </a:xfrm>
          <a:prstGeom prst="chevron">
            <a:avLst/>
          </a:prstGeom>
          <a:solidFill>
            <a:srgbClr val="D76447">
              <a:alpha val="40000"/>
            </a:srgbClr>
          </a:solidFill>
          <a:ln>
            <a:solidFill>
              <a:srgbClr val="D76447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Нашивка 33"/>
          <p:cNvSpPr/>
          <p:nvPr/>
        </p:nvSpPr>
        <p:spPr>
          <a:xfrm>
            <a:off x="1376662" y="6438194"/>
            <a:ext cx="319075" cy="720000"/>
          </a:xfrm>
          <a:prstGeom prst="chevron">
            <a:avLst/>
          </a:prstGeom>
          <a:solidFill>
            <a:srgbClr val="C39367">
              <a:alpha val="80000"/>
            </a:srgbClr>
          </a:solidFill>
          <a:ln>
            <a:solidFill>
              <a:srgbClr val="C39367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Нашивка 34"/>
          <p:cNvSpPr/>
          <p:nvPr/>
        </p:nvSpPr>
        <p:spPr>
          <a:xfrm>
            <a:off x="1711032" y="6445948"/>
            <a:ext cx="319075" cy="720000"/>
          </a:xfrm>
          <a:prstGeom prst="chevron">
            <a:avLst/>
          </a:prstGeom>
          <a:solidFill>
            <a:srgbClr val="C39367">
              <a:alpha val="60000"/>
            </a:srgbClr>
          </a:solidFill>
          <a:ln>
            <a:solidFill>
              <a:srgbClr val="C39367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Нашивка 35"/>
          <p:cNvSpPr/>
          <p:nvPr/>
        </p:nvSpPr>
        <p:spPr>
          <a:xfrm>
            <a:off x="2045402" y="6445948"/>
            <a:ext cx="319075" cy="720000"/>
          </a:xfrm>
          <a:prstGeom prst="chevron">
            <a:avLst/>
          </a:prstGeom>
          <a:solidFill>
            <a:srgbClr val="C39367">
              <a:alpha val="40000"/>
            </a:srgbClr>
          </a:solidFill>
          <a:ln>
            <a:solidFill>
              <a:srgbClr val="C39367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37" name="Group 22"/>
          <p:cNvGrpSpPr/>
          <p:nvPr/>
        </p:nvGrpSpPr>
        <p:grpSpPr>
          <a:xfrm>
            <a:off x="481829" y="7498359"/>
            <a:ext cx="720000" cy="720000"/>
            <a:chOff x="0" y="0"/>
            <a:chExt cx="3924555" cy="3822984"/>
          </a:xfrm>
        </p:grpSpPr>
        <p:sp>
          <p:nvSpPr>
            <p:cNvPr id="38" name="Freeform 23"/>
            <p:cNvSpPr/>
            <p:nvPr/>
          </p:nvSpPr>
          <p:spPr>
            <a:xfrm>
              <a:off x="0" y="0"/>
              <a:ext cx="3924555" cy="3822984"/>
            </a:xfrm>
            <a:custGeom>
              <a:avLst/>
              <a:gdLst/>
              <a:ahLst/>
              <a:cxnLst/>
              <a:rect l="l" t="t" r="r" b="b"/>
              <a:pathLst>
                <a:path w="3924555" h="3822984">
                  <a:moveTo>
                    <a:pt x="3800095" y="3822984"/>
                  </a:moveTo>
                  <a:lnTo>
                    <a:pt x="124460" y="3822984"/>
                  </a:lnTo>
                  <a:cubicBezTo>
                    <a:pt x="55880" y="3822984"/>
                    <a:pt x="0" y="3767105"/>
                    <a:pt x="0" y="36985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00095" y="0"/>
                  </a:lnTo>
                  <a:cubicBezTo>
                    <a:pt x="3868675" y="0"/>
                    <a:pt x="3924555" y="55880"/>
                    <a:pt x="3924555" y="124460"/>
                  </a:cubicBezTo>
                  <a:lnTo>
                    <a:pt x="3924555" y="3698525"/>
                  </a:lnTo>
                  <a:cubicBezTo>
                    <a:pt x="3924555" y="3767105"/>
                    <a:pt x="3868675" y="3822984"/>
                    <a:pt x="3800095" y="3822984"/>
                  </a:cubicBezTo>
                  <a:close/>
                </a:path>
              </a:pathLst>
            </a:custGeom>
            <a:solidFill>
              <a:srgbClr val="533326"/>
            </a:solidFill>
          </p:spPr>
        </p:sp>
      </p:grpSp>
      <p:sp>
        <p:nvSpPr>
          <p:cNvPr id="39" name="TextBox 24"/>
          <p:cNvSpPr txBox="1"/>
          <p:nvPr/>
        </p:nvSpPr>
        <p:spPr>
          <a:xfrm>
            <a:off x="613771" y="7636100"/>
            <a:ext cx="456116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54"/>
              </a:lnSpc>
              <a:spcBef>
                <a:spcPct val="0"/>
              </a:spcBef>
            </a:pPr>
            <a:r>
              <a:rPr lang="ru-RU" sz="2600" spc="101" dirty="0">
                <a:solidFill>
                  <a:srgbClr val="FFFFFF"/>
                </a:solidFill>
                <a:latin typeface="Clear Sans Regular Bold"/>
              </a:rPr>
              <a:t>5</a:t>
            </a:r>
            <a:endParaRPr lang="en-US" sz="2600" u="none" spc="101" dirty="0">
              <a:solidFill>
                <a:srgbClr val="FFFFFF"/>
              </a:solidFill>
              <a:latin typeface="Clear Sans Regular Bold"/>
            </a:endParaRPr>
          </a:p>
        </p:txBody>
      </p:sp>
      <p:sp>
        <p:nvSpPr>
          <p:cNvPr id="40" name="Нашивка 39"/>
          <p:cNvSpPr/>
          <p:nvPr/>
        </p:nvSpPr>
        <p:spPr>
          <a:xfrm>
            <a:off x="1376662" y="7520370"/>
            <a:ext cx="319075" cy="720000"/>
          </a:xfrm>
          <a:prstGeom prst="chevron">
            <a:avLst/>
          </a:prstGeom>
          <a:solidFill>
            <a:srgbClr val="533326">
              <a:alpha val="80000"/>
            </a:srgbClr>
          </a:solidFill>
          <a:ln>
            <a:solidFill>
              <a:srgbClr val="533326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1" name="Нашивка 40"/>
          <p:cNvSpPr/>
          <p:nvPr/>
        </p:nvSpPr>
        <p:spPr>
          <a:xfrm>
            <a:off x="1711032" y="7528124"/>
            <a:ext cx="319075" cy="720000"/>
          </a:xfrm>
          <a:prstGeom prst="chevron">
            <a:avLst/>
          </a:prstGeom>
          <a:solidFill>
            <a:srgbClr val="533326">
              <a:alpha val="60000"/>
            </a:srgbClr>
          </a:solidFill>
          <a:ln>
            <a:solidFill>
              <a:srgbClr val="533326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Нашивка 41"/>
          <p:cNvSpPr/>
          <p:nvPr/>
        </p:nvSpPr>
        <p:spPr>
          <a:xfrm>
            <a:off x="2045402" y="7528124"/>
            <a:ext cx="319075" cy="720000"/>
          </a:xfrm>
          <a:prstGeom prst="chevron">
            <a:avLst/>
          </a:prstGeom>
          <a:solidFill>
            <a:srgbClr val="533326">
              <a:alpha val="40000"/>
            </a:srgbClr>
          </a:solidFill>
          <a:ln>
            <a:solidFill>
              <a:srgbClr val="533326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755400" y="4528770"/>
            <a:ext cx="8140040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800" b="1" spc="100" dirty="0" smtClean="0">
                <a:solidFill>
                  <a:srgbClr val="623B2A"/>
                </a:solidFill>
                <a:latin typeface="Clear Sans Regular Italics"/>
              </a:rPr>
              <a:t>80</a:t>
            </a:r>
            <a:r>
              <a:rPr lang="ru-RU" sz="2400" spc="100" dirty="0">
                <a:solidFill>
                  <a:srgbClr val="623B2A"/>
                </a:solidFill>
                <a:latin typeface="Clear Sans Regular Italics"/>
              </a:rPr>
              <a:t> </a:t>
            </a:r>
            <a:r>
              <a:rPr lang="ru-RU" sz="2400" spc="100" dirty="0" smtClean="0">
                <a:solidFill>
                  <a:srgbClr val="623B2A"/>
                </a:solidFill>
                <a:latin typeface="Clear Sans Regular Italics"/>
              </a:rPr>
              <a:t>из </a:t>
            </a:r>
            <a:r>
              <a:rPr lang="ru-RU" sz="2400" spc="100" dirty="0">
                <a:solidFill>
                  <a:srgbClr val="623B2A"/>
                </a:solidFill>
                <a:latin typeface="Clear Sans Regular Italics"/>
              </a:rPr>
              <a:t>них – </a:t>
            </a:r>
            <a:r>
              <a:rPr lang="ru-RU" sz="2400" spc="100" dirty="0" smtClean="0">
                <a:solidFill>
                  <a:srgbClr val="623B2A"/>
                </a:solidFill>
                <a:latin typeface="Clear Sans Regular Italics"/>
              </a:rPr>
              <a:t>внешние практиканты</a:t>
            </a:r>
            <a:endParaRPr lang="ru-RU" sz="2400" spc="100" dirty="0">
              <a:solidFill>
                <a:srgbClr val="623B2A"/>
              </a:solidFill>
              <a:latin typeface="Clear Sans Regular Italics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2755400" y="5569763"/>
            <a:ext cx="9817600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800" b="1" spc="100" dirty="0" smtClean="0">
                <a:solidFill>
                  <a:srgbClr val="623B2A"/>
                </a:solidFill>
                <a:latin typeface="Clear Sans Regular Italics"/>
              </a:rPr>
              <a:t>65</a:t>
            </a:r>
            <a:r>
              <a:rPr lang="ru-RU" sz="2400" spc="100" dirty="0">
                <a:solidFill>
                  <a:srgbClr val="623B2A"/>
                </a:solidFill>
                <a:latin typeface="Clear Sans Regular Italics"/>
              </a:rPr>
              <a:t> </a:t>
            </a:r>
            <a:r>
              <a:rPr lang="ru-RU" sz="2400" spc="100" dirty="0" smtClean="0">
                <a:solidFill>
                  <a:srgbClr val="623B2A"/>
                </a:solidFill>
                <a:latin typeface="Clear Sans Regular Italics"/>
              </a:rPr>
              <a:t>из </a:t>
            </a:r>
            <a:r>
              <a:rPr lang="ru-RU" sz="2400" spc="100" dirty="0">
                <a:solidFill>
                  <a:srgbClr val="623B2A"/>
                </a:solidFill>
                <a:latin typeface="Clear Sans Regular Italics"/>
              </a:rPr>
              <a:t>них – </a:t>
            </a:r>
            <a:r>
              <a:rPr lang="ru-RU" sz="2400" spc="100" dirty="0" smtClean="0">
                <a:solidFill>
                  <a:srgbClr val="623B2A"/>
                </a:solidFill>
                <a:latin typeface="Clear Sans Regular Italics"/>
              </a:rPr>
              <a:t>обучающиеся по профильной специальности</a:t>
            </a:r>
            <a:endParaRPr lang="ru-RU" sz="2400" spc="100" dirty="0">
              <a:solidFill>
                <a:srgbClr val="623B2A"/>
              </a:solidFill>
              <a:latin typeface="Clear Sans Regular Italics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725583" y="6506473"/>
            <a:ext cx="13563600" cy="102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800" b="1" spc="100" dirty="0">
                <a:solidFill>
                  <a:srgbClr val="623B2A"/>
                </a:solidFill>
                <a:latin typeface="Clear Sans Regular Italics"/>
              </a:rPr>
              <a:t>7</a:t>
            </a:r>
            <a:r>
              <a:rPr lang="ru-RU" sz="2800" spc="100" dirty="0" smtClean="0">
                <a:solidFill>
                  <a:srgbClr val="623B2A"/>
                </a:solidFill>
                <a:latin typeface="Clear Sans Regular Italics"/>
              </a:rPr>
              <a:t> </a:t>
            </a:r>
            <a:r>
              <a:rPr lang="ru-RU" sz="2400" spc="100" dirty="0">
                <a:solidFill>
                  <a:srgbClr val="623B2A"/>
                </a:solidFill>
                <a:latin typeface="Clear Sans Regular Italics"/>
              </a:rPr>
              <a:t>практикантов трудоустроены в СПб ГКУ «МФЦ ( </a:t>
            </a:r>
            <a:r>
              <a:rPr lang="ru-RU" sz="2400" spc="100" dirty="0" smtClean="0">
                <a:solidFill>
                  <a:srgbClr val="623B2A"/>
                </a:solidFill>
                <a:latin typeface="Clear Sans Regular Italics"/>
              </a:rPr>
              <a:t>10,8 </a:t>
            </a:r>
            <a:r>
              <a:rPr lang="ru-RU" sz="2400" spc="100" dirty="0">
                <a:solidFill>
                  <a:srgbClr val="623B2A"/>
                </a:solidFill>
                <a:latin typeface="Clear Sans Regular Italics"/>
              </a:rPr>
              <a:t>% от прошедших практическую подготовку), успешно прошли испытательный срок и продолжают работать в СПб ГКУ «МФЦ</a:t>
            </a:r>
            <a:r>
              <a:rPr lang="ru-RU" sz="2400" spc="100" dirty="0" smtClean="0">
                <a:solidFill>
                  <a:srgbClr val="623B2A"/>
                </a:solidFill>
                <a:latin typeface="Clear Sans Regular Italics"/>
              </a:rPr>
              <a:t>»</a:t>
            </a:r>
            <a:endParaRPr lang="ru-RU" sz="2400" spc="100" dirty="0">
              <a:solidFill>
                <a:srgbClr val="623B2A"/>
              </a:solidFill>
              <a:latin typeface="Clear Sans Regular Italics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838200" y="2552700"/>
            <a:ext cx="12268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spc="100" dirty="0" smtClean="0">
                <a:solidFill>
                  <a:srgbClr val="533326"/>
                </a:solidFill>
                <a:latin typeface="Clear Sans Regular Italics"/>
              </a:rPr>
              <a:t>За период с 01.01.2023 по 01.10.2023:</a:t>
            </a:r>
            <a:endParaRPr lang="ru-RU" sz="3000" b="1" spc="100" dirty="0">
              <a:solidFill>
                <a:srgbClr val="533326"/>
              </a:solidFill>
              <a:latin typeface="Clear Sans Regular Italics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725582" y="7748304"/>
            <a:ext cx="14343217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800" b="1" spc="100" dirty="0" smtClean="0">
                <a:solidFill>
                  <a:srgbClr val="623B2A"/>
                </a:solidFill>
                <a:latin typeface="Clear Sans Regular Italics"/>
              </a:rPr>
              <a:t>20</a:t>
            </a:r>
            <a:r>
              <a:rPr lang="ru-RU" sz="2400" b="1" spc="100" dirty="0" smtClean="0">
                <a:solidFill>
                  <a:srgbClr val="623B2A"/>
                </a:solidFill>
                <a:latin typeface="Clear Sans Regular Italics"/>
              </a:rPr>
              <a:t> </a:t>
            </a:r>
            <a:r>
              <a:rPr lang="ru-RU" sz="2400" spc="100" smtClean="0">
                <a:solidFill>
                  <a:srgbClr val="623B2A"/>
                </a:solidFill>
                <a:latin typeface="Clear Sans Regular Italics"/>
              </a:rPr>
              <a:t>договоров </a:t>
            </a:r>
            <a:r>
              <a:rPr lang="ru-RU" sz="2400" spc="100">
                <a:solidFill>
                  <a:srgbClr val="623B2A"/>
                </a:solidFill>
                <a:latin typeface="Clear Sans Regular Italics"/>
              </a:rPr>
              <a:t>с образовательными учреждениями </a:t>
            </a:r>
            <a:r>
              <a:rPr lang="ru-RU" sz="2400" spc="100" smtClean="0">
                <a:solidFill>
                  <a:srgbClr val="623B2A"/>
                </a:solidFill>
                <a:latin typeface="Clear Sans Regular Italics"/>
              </a:rPr>
              <a:t>о </a:t>
            </a:r>
            <a:r>
              <a:rPr lang="ru-RU" sz="2400" spc="100" dirty="0" smtClean="0">
                <a:solidFill>
                  <a:srgbClr val="623B2A"/>
                </a:solidFill>
                <a:latin typeface="Clear Sans Regular Italics"/>
              </a:rPr>
              <a:t>практической </a:t>
            </a:r>
            <a:r>
              <a:rPr lang="ru-RU" sz="2400" spc="100" smtClean="0">
                <a:solidFill>
                  <a:srgbClr val="623B2A"/>
                </a:solidFill>
                <a:latin typeface="Clear Sans Regular Italics"/>
              </a:rPr>
              <a:t>подготовке обучающихся</a:t>
            </a:r>
            <a:endParaRPr lang="ru-RU" sz="2400" spc="100" dirty="0">
              <a:solidFill>
                <a:srgbClr val="623B2A"/>
              </a:solidFill>
              <a:latin typeface="Clear Sans Regular Italics"/>
            </a:endParaRPr>
          </a:p>
        </p:txBody>
      </p:sp>
    </p:spTree>
    <p:extLst>
      <p:ext uri="{BB962C8B-B14F-4D97-AF65-F5344CB8AC3E}">
        <p14:creationId xmlns:p14="http://schemas.microsoft.com/office/powerpoint/2010/main" val="4242674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 rot="859187">
            <a:off x="-212271" y="-759189"/>
            <a:ext cx="2022261" cy="2022261"/>
            <a:chOff x="0" y="0"/>
            <a:chExt cx="6350000" cy="6350000"/>
          </a:xfrm>
        </p:grpSpPr>
        <p:sp>
          <p:nvSpPr>
            <p:cNvPr id="5" name="Freeform 4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C39367">
                <a:alpha val="64706"/>
              </a:srgbClr>
            </a:solidFill>
          </p:spPr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859187">
            <a:off x="-772819" y="-135730"/>
            <a:ext cx="1740120" cy="1740120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 rot="1572059">
            <a:off x="17276870" y="1043293"/>
            <a:ext cx="2022261" cy="2022261"/>
            <a:chOff x="0" y="0"/>
            <a:chExt cx="6350000" cy="6350000"/>
          </a:xfrm>
        </p:grpSpPr>
        <p:sp>
          <p:nvSpPr>
            <p:cNvPr id="8" name="Freeform 7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E04E39">
                <a:alpha val="64706"/>
              </a:srgbClr>
            </a:solidFill>
          </p:spPr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654088" y="1817117"/>
            <a:ext cx="1740120" cy="1740120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9024176">
            <a:off x="3562127" y="9588020"/>
            <a:ext cx="1740120" cy="1740120"/>
          </a:xfrm>
          <a:prstGeom prst="rect">
            <a:avLst/>
          </a:prstGeom>
        </p:spPr>
      </p:pic>
      <p:grpSp>
        <p:nvGrpSpPr>
          <p:cNvPr id="11" name="Group 9"/>
          <p:cNvGrpSpPr>
            <a:grpSpLocks noChangeAspect="1"/>
          </p:cNvGrpSpPr>
          <p:nvPr/>
        </p:nvGrpSpPr>
        <p:grpSpPr>
          <a:xfrm rot="-7452117">
            <a:off x="2957448" y="9747689"/>
            <a:ext cx="2022261" cy="2022261"/>
            <a:chOff x="0" y="0"/>
            <a:chExt cx="6350000" cy="6350000"/>
          </a:xfrm>
        </p:grpSpPr>
        <p:sp>
          <p:nvSpPr>
            <p:cNvPr id="12" name="Freeform 10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E04E39">
                <a:alpha val="64706"/>
              </a:srgbClr>
            </a:solidFill>
          </p:spPr>
        </p:sp>
      </p:grpSp>
      <p:sp>
        <p:nvSpPr>
          <p:cNvPr id="67" name="Прямоугольник 66"/>
          <p:cNvSpPr/>
          <p:nvPr/>
        </p:nvSpPr>
        <p:spPr>
          <a:xfrm>
            <a:off x="3886200" y="1698097"/>
            <a:ext cx="10080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spc="60" dirty="0" smtClean="0">
                <a:solidFill>
                  <a:srgbClr val="533326"/>
                </a:solidFill>
                <a:ea typeface="Roboto" panose="02000000000000000000" pitchFamily="2" charset="0"/>
              </a:rPr>
              <a:t>«Молодые специалисты </a:t>
            </a:r>
            <a:br>
              <a:rPr lang="ru-RU" sz="4400" b="1" spc="60" dirty="0" smtClean="0">
                <a:solidFill>
                  <a:srgbClr val="533326"/>
                </a:solidFill>
                <a:ea typeface="Roboto" panose="02000000000000000000" pitchFamily="2" charset="0"/>
              </a:rPr>
            </a:br>
            <a:r>
              <a:rPr lang="ru-RU" sz="4400" b="1" spc="60" dirty="0" smtClean="0">
                <a:solidFill>
                  <a:srgbClr val="533326"/>
                </a:solidFill>
                <a:ea typeface="Roboto" panose="02000000000000000000" pitchFamily="2" charset="0"/>
              </a:rPr>
              <a:t>в надежных руках»</a:t>
            </a:r>
            <a:endParaRPr lang="ru-RU" sz="4400" b="1" spc="60" dirty="0">
              <a:solidFill>
                <a:srgbClr val="533326"/>
              </a:solidFill>
              <a:ea typeface="Roboto" panose="02000000000000000000" pitchFamily="2" charset="0"/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8524685" y="4980589"/>
            <a:ext cx="7649171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15901" lvl="1">
              <a:lnSpc>
                <a:spcPts val="3000"/>
              </a:lnSpc>
            </a:pPr>
            <a:endParaRPr lang="ru-RU" sz="2000" spc="100" dirty="0" smtClean="0">
              <a:solidFill>
                <a:srgbClr val="623B2A"/>
              </a:solidFill>
              <a:latin typeface="Clear Sans Regular Italics"/>
            </a:endParaRPr>
          </a:p>
          <a:p>
            <a:pPr marL="215901" lvl="1">
              <a:lnSpc>
                <a:spcPts val="3000"/>
              </a:lnSpc>
            </a:pPr>
            <a:endParaRPr lang="ru-RU" sz="2000" spc="100" dirty="0" smtClean="0">
              <a:solidFill>
                <a:srgbClr val="623B2A"/>
              </a:solidFill>
              <a:latin typeface="Clear Sans Regular Itali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579" y="3431601"/>
            <a:ext cx="10080000" cy="526631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94649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t="15417" r="3085"/>
          <a:stretch/>
        </p:blipFill>
        <p:spPr>
          <a:xfrm>
            <a:off x="2286002" y="-38100"/>
            <a:ext cx="13716000" cy="9408336"/>
          </a:xfrm>
          <a:prstGeom prst="rect">
            <a:avLst/>
          </a:prstGeom>
        </p:spPr>
      </p:pic>
      <p:sp>
        <p:nvSpPr>
          <p:cNvPr id="23" name="Полилиния 22"/>
          <p:cNvSpPr/>
          <p:nvPr/>
        </p:nvSpPr>
        <p:spPr>
          <a:xfrm rot="10800000">
            <a:off x="10883900" y="1544113"/>
            <a:ext cx="5129471" cy="8742887"/>
          </a:xfrm>
          <a:custGeom>
            <a:avLst/>
            <a:gdLst>
              <a:gd name="connsiteX0" fmla="*/ 3175 w 885825"/>
              <a:gd name="connsiteY0" fmla="*/ 1543050 h 1543050"/>
              <a:gd name="connsiteX1" fmla="*/ 885825 w 885825"/>
              <a:gd name="connsiteY1" fmla="*/ 0 h 1543050"/>
              <a:gd name="connsiteX2" fmla="*/ 0 w 885825"/>
              <a:gd name="connsiteY2" fmla="*/ 0 h 1543050"/>
              <a:gd name="connsiteX3" fmla="*/ 3175 w 885825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5825" h="1543050">
                <a:moveTo>
                  <a:pt x="3175" y="1543050"/>
                </a:moveTo>
                <a:lnTo>
                  <a:pt x="885825" y="0"/>
                </a:lnTo>
                <a:lnTo>
                  <a:pt x="0" y="0"/>
                </a:lnTo>
                <a:cubicBezTo>
                  <a:pt x="1058" y="514350"/>
                  <a:pt x="2117" y="1028700"/>
                  <a:pt x="3175" y="1543050"/>
                </a:cubicBez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21" name="Полилиния 20"/>
          <p:cNvSpPr/>
          <p:nvPr/>
        </p:nvSpPr>
        <p:spPr>
          <a:xfrm>
            <a:off x="7141262" y="9051202"/>
            <a:ext cx="10751078" cy="959627"/>
          </a:xfrm>
          <a:custGeom>
            <a:avLst/>
            <a:gdLst>
              <a:gd name="connsiteX0" fmla="*/ 0 w 2098675"/>
              <a:gd name="connsiteY0" fmla="*/ 177800 h 187325"/>
              <a:gd name="connsiteX1" fmla="*/ 104775 w 2098675"/>
              <a:gd name="connsiteY1" fmla="*/ 0 h 187325"/>
              <a:gd name="connsiteX2" fmla="*/ 2098675 w 2098675"/>
              <a:gd name="connsiteY2" fmla="*/ 0 h 187325"/>
              <a:gd name="connsiteX3" fmla="*/ 2098675 w 2098675"/>
              <a:gd name="connsiteY3" fmla="*/ 187325 h 187325"/>
              <a:gd name="connsiteX4" fmla="*/ 0 w 2098675"/>
              <a:gd name="connsiteY4" fmla="*/ 177800 h 18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8675" h="187325">
                <a:moveTo>
                  <a:pt x="0" y="177800"/>
                </a:moveTo>
                <a:lnTo>
                  <a:pt x="104775" y="0"/>
                </a:lnTo>
                <a:lnTo>
                  <a:pt x="2098675" y="0"/>
                </a:lnTo>
                <a:lnTo>
                  <a:pt x="2098675" y="187325"/>
                </a:lnTo>
                <a:lnTo>
                  <a:pt x="0" y="177800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/>
          </p:nvPr>
        </p:nvGraphicFramePr>
        <p:xfrm>
          <a:off x="12791260" y="6363896"/>
          <a:ext cx="2614421" cy="1966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CorelDRAW" r:id="rId4" imgW="5350907" imgH="4025623" progId="CorelDraw.Graphic.16">
                  <p:embed/>
                </p:oleObj>
              </mc:Choice>
              <mc:Fallback>
                <p:oleObj name="CorelDRAW" r:id="rId4" imgW="5350907" imgH="4025623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91260" y="6363896"/>
                        <a:ext cx="2614421" cy="1966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Полилиния 21"/>
          <p:cNvSpPr/>
          <p:nvPr/>
        </p:nvSpPr>
        <p:spPr>
          <a:xfrm>
            <a:off x="2286001" y="-9981"/>
            <a:ext cx="4537898" cy="7904726"/>
          </a:xfrm>
          <a:custGeom>
            <a:avLst/>
            <a:gdLst>
              <a:gd name="connsiteX0" fmla="*/ 3175 w 885825"/>
              <a:gd name="connsiteY0" fmla="*/ 1543050 h 1543050"/>
              <a:gd name="connsiteX1" fmla="*/ 885825 w 885825"/>
              <a:gd name="connsiteY1" fmla="*/ 0 h 1543050"/>
              <a:gd name="connsiteX2" fmla="*/ 0 w 885825"/>
              <a:gd name="connsiteY2" fmla="*/ 0 h 1543050"/>
              <a:gd name="connsiteX3" fmla="*/ 3175 w 885825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5825" h="1543050">
                <a:moveTo>
                  <a:pt x="3175" y="1543050"/>
                </a:moveTo>
                <a:lnTo>
                  <a:pt x="885825" y="0"/>
                </a:lnTo>
                <a:lnTo>
                  <a:pt x="0" y="0"/>
                </a:lnTo>
                <a:cubicBezTo>
                  <a:pt x="1058" y="514350"/>
                  <a:pt x="2117" y="1028700"/>
                  <a:pt x="3175" y="1543050"/>
                </a:cubicBez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18" name="Полилиния 17"/>
          <p:cNvSpPr/>
          <p:nvPr/>
        </p:nvSpPr>
        <p:spPr>
          <a:xfrm>
            <a:off x="3401888" y="429170"/>
            <a:ext cx="11941110" cy="3513212"/>
          </a:xfrm>
          <a:custGeom>
            <a:avLst/>
            <a:gdLst>
              <a:gd name="connsiteX0" fmla="*/ 0 w 2117725"/>
              <a:gd name="connsiteY0" fmla="*/ 682625 h 685800"/>
              <a:gd name="connsiteX1" fmla="*/ 400050 w 2117725"/>
              <a:gd name="connsiteY1" fmla="*/ 0 h 685800"/>
              <a:gd name="connsiteX2" fmla="*/ 2117725 w 2117725"/>
              <a:gd name="connsiteY2" fmla="*/ 0 h 685800"/>
              <a:gd name="connsiteX3" fmla="*/ 1711325 w 2117725"/>
              <a:gd name="connsiteY3" fmla="*/ 685800 h 685800"/>
              <a:gd name="connsiteX4" fmla="*/ 0 w 2117725"/>
              <a:gd name="connsiteY4" fmla="*/ 682625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7725" h="685800">
                <a:moveTo>
                  <a:pt x="0" y="682625"/>
                </a:moveTo>
                <a:lnTo>
                  <a:pt x="400050" y="0"/>
                </a:lnTo>
                <a:lnTo>
                  <a:pt x="2117725" y="0"/>
                </a:lnTo>
                <a:lnTo>
                  <a:pt x="1711325" y="685800"/>
                </a:lnTo>
                <a:lnTo>
                  <a:pt x="0" y="682625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16" name="Полилиния 15"/>
          <p:cNvSpPr/>
          <p:nvPr/>
        </p:nvSpPr>
        <p:spPr>
          <a:xfrm>
            <a:off x="12516802" y="3236483"/>
            <a:ext cx="1907114" cy="2528645"/>
          </a:xfrm>
          <a:custGeom>
            <a:avLst/>
            <a:gdLst>
              <a:gd name="connsiteX0" fmla="*/ 0 w 359569"/>
              <a:gd name="connsiteY0" fmla="*/ 457200 h 461963"/>
              <a:gd name="connsiteX1" fmla="*/ 100013 w 359569"/>
              <a:gd name="connsiteY1" fmla="*/ 461963 h 461963"/>
              <a:gd name="connsiteX2" fmla="*/ 359569 w 359569"/>
              <a:gd name="connsiteY2" fmla="*/ 2382 h 461963"/>
              <a:gd name="connsiteX3" fmla="*/ 261938 w 359569"/>
              <a:gd name="connsiteY3" fmla="*/ 0 h 461963"/>
              <a:gd name="connsiteX4" fmla="*/ 0 w 359569"/>
              <a:gd name="connsiteY4" fmla="*/ 4572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569" h="461963">
                <a:moveTo>
                  <a:pt x="0" y="457200"/>
                </a:moveTo>
                <a:lnTo>
                  <a:pt x="100013" y="461963"/>
                </a:lnTo>
                <a:lnTo>
                  <a:pt x="359569" y="2382"/>
                </a:lnTo>
                <a:lnTo>
                  <a:pt x="261938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19" name="Полилиния 18"/>
          <p:cNvSpPr/>
          <p:nvPr/>
        </p:nvSpPr>
        <p:spPr>
          <a:xfrm>
            <a:off x="11516003" y="3682733"/>
            <a:ext cx="1907114" cy="2528645"/>
          </a:xfrm>
          <a:custGeom>
            <a:avLst/>
            <a:gdLst>
              <a:gd name="connsiteX0" fmla="*/ 0 w 359569"/>
              <a:gd name="connsiteY0" fmla="*/ 457200 h 461963"/>
              <a:gd name="connsiteX1" fmla="*/ 100013 w 359569"/>
              <a:gd name="connsiteY1" fmla="*/ 461963 h 461963"/>
              <a:gd name="connsiteX2" fmla="*/ 359569 w 359569"/>
              <a:gd name="connsiteY2" fmla="*/ 2382 h 461963"/>
              <a:gd name="connsiteX3" fmla="*/ 261938 w 359569"/>
              <a:gd name="connsiteY3" fmla="*/ 0 h 461963"/>
              <a:gd name="connsiteX4" fmla="*/ 0 w 359569"/>
              <a:gd name="connsiteY4" fmla="*/ 4572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569" h="461963">
                <a:moveTo>
                  <a:pt x="0" y="457200"/>
                </a:moveTo>
                <a:lnTo>
                  <a:pt x="100013" y="461963"/>
                </a:lnTo>
                <a:lnTo>
                  <a:pt x="359569" y="2382"/>
                </a:lnTo>
                <a:lnTo>
                  <a:pt x="261938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" name="Прямоугольник 1"/>
          <p:cNvSpPr/>
          <p:nvPr/>
        </p:nvSpPr>
        <p:spPr>
          <a:xfrm>
            <a:off x="4927727" y="1223825"/>
            <a:ext cx="92207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chemeClr val="bg1"/>
                </a:solidFill>
              </a:rPr>
              <a:t>Программа</a:t>
            </a:r>
          </a:p>
          <a:p>
            <a:pPr algn="ctr"/>
            <a:r>
              <a:rPr lang="ru-RU" sz="3000" b="1" dirty="0" err="1">
                <a:solidFill>
                  <a:schemeClr val="bg1"/>
                </a:solidFill>
              </a:rPr>
              <a:t>профориентационных</a:t>
            </a:r>
            <a:r>
              <a:rPr lang="ru-RU" sz="3000" b="1" dirty="0">
                <a:solidFill>
                  <a:schemeClr val="bg1"/>
                </a:solidFill>
              </a:rPr>
              <a:t> мероприятий СПб </a:t>
            </a:r>
            <a:r>
              <a:rPr lang="ru-RU" sz="3000" b="1" dirty="0">
                <a:solidFill>
                  <a:schemeClr val="bg1"/>
                </a:solidFill>
              </a:rPr>
              <a:t>ГКУ </a:t>
            </a:r>
            <a:r>
              <a:rPr lang="ru-RU" sz="3000" b="1" dirty="0">
                <a:solidFill>
                  <a:schemeClr val="bg1"/>
                </a:solidFill>
              </a:rPr>
              <a:t>«МФЦ</a:t>
            </a:r>
            <a:r>
              <a:rPr lang="ru-RU" sz="3000" b="1" dirty="0">
                <a:solidFill>
                  <a:schemeClr val="bg1"/>
                </a:solidFill>
              </a:rPr>
              <a:t>» для обучающихся организаций среднего профессионального и высшего образования</a:t>
            </a:r>
            <a:endParaRPr lang="ru-RU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2987848" y="9275646"/>
          <a:ext cx="3783611" cy="725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CorelDRAW" r:id="rId6" imgW="1936562" imgH="372158" progId="CorelDraw.Graphic.16">
                  <p:embed/>
                </p:oleObj>
              </mc:Choice>
              <mc:Fallback>
                <p:oleObj name="CorelDRAW" r:id="rId6" imgW="1936562" imgH="372158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87848" y="9275646"/>
                        <a:ext cx="3783611" cy="7257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56CD7D1-60F6-447A-8672-FC1EBA876185}"/>
              </a:ext>
            </a:extLst>
          </p:cNvPr>
          <p:cNvSpPr/>
          <p:nvPr/>
        </p:nvSpPr>
        <p:spPr>
          <a:xfrm>
            <a:off x="7112860" y="9013832"/>
            <a:ext cx="82301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Санкт-Петербургское государственное казенное учреждение </a:t>
            </a:r>
          </a:p>
          <a:p>
            <a:pPr algn="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«Многофункциональный центр предоставления государственных </a:t>
            </a:r>
          </a:p>
          <a:p>
            <a:pPr algn="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муниципальных услуг» (СПб ГКУ «МФЦ»)</a:t>
            </a:r>
          </a:p>
        </p:txBody>
      </p:sp>
    </p:spTree>
    <p:extLst>
      <p:ext uri="{BB962C8B-B14F-4D97-AF65-F5344CB8AC3E}">
        <p14:creationId xmlns:p14="http://schemas.microsoft.com/office/powerpoint/2010/main" val="232728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лилиния 16"/>
          <p:cNvSpPr/>
          <p:nvPr/>
        </p:nvSpPr>
        <p:spPr>
          <a:xfrm>
            <a:off x="381000" y="363525"/>
            <a:ext cx="6350648" cy="1244600"/>
          </a:xfrm>
          <a:custGeom>
            <a:avLst/>
            <a:gdLst>
              <a:gd name="connsiteX0" fmla="*/ 0 w 1263650"/>
              <a:gd name="connsiteY0" fmla="*/ 247650 h 247650"/>
              <a:gd name="connsiteX1" fmla="*/ 1127125 w 1263650"/>
              <a:gd name="connsiteY1" fmla="*/ 247650 h 247650"/>
              <a:gd name="connsiteX2" fmla="*/ 1263650 w 1263650"/>
              <a:gd name="connsiteY2" fmla="*/ 0 h 247650"/>
              <a:gd name="connsiteX3" fmla="*/ 3175 w 1263650"/>
              <a:gd name="connsiteY3" fmla="*/ 0 h 247650"/>
              <a:gd name="connsiteX4" fmla="*/ 0 w 1263650"/>
              <a:gd name="connsiteY4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3650" h="247650">
                <a:moveTo>
                  <a:pt x="0" y="247650"/>
                </a:moveTo>
                <a:lnTo>
                  <a:pt x="1127125" y="247650"/>
                </a:lnTo>
                <a:lnTo>
                  <a:pt x="1263650" y="0"/>
                </a:lnTo>
                <a:lnTo>
                  <a:pt x="3175" y="0"/>
                </a:lnTo>
                <a:cubicBezTo>
                  <a:pt x="2117" y="82550"/>
                  <a:pt x="1058" y="165100"/>
                  <a:pt x="0" y="247650"/>
                </a:cubicBez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cap="all" dirty="0" smtClean="0">
                <a:solidFill>
                  <a:srgbClr val="53332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cap="all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«Молодые – молодым»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3400" y="4261178"/>
            <a:ext cx="9372600" cy="3136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000" indent="-2700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spc="100" dirty="0">
                <a:solidFill>
                  <a:srgbClr val="623B2A"/>
                </a:solidFill>
                <a:latin typeface="Clear Sans Regular Italics"/>
              </a:rPr>
              <a:t>обладают современными компетенциями;</a:t>
            </a:r>
          </a:p>
          <a:p>
            <a:pPr marL="270000" indent="-2700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spc="100" dirty="0">
                <a:solidFill>
                  <a:srgbClr val="623B2A"/>
                </a:solidFill>
                <a:latin typeface="Clear Sans Regular Italics"/>
              </a:rPr>
              <a:t>склонны к стабильной работе;</a:t>
            </a:r>
          </a:p>
          <a:p>
            <a:pPr marL="270000" indent="-2700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spc="100" dirty="0">
                <a:solidFill>
                  <a:srgbClr val="623B2A"/>
                </a:solidFill>
                <a:latin typeface="Clear Sans Regular Italics"/>
              </a:rPr>
              <a:t>готовы обучаться тому, что им действительно интересно;</a:t>
            </a:r>
          </a:p>
          <a:p>
            <a:pPr marL="270000" indent="-2700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spc="100" dirty="0">
                <a:solidFill>
                  <a:srgbClr val="623B2A"/>
                </a:solidFill>
                <a:latin typeface="Clear Sans Regular Italics"/>
              </a:rPr>
              <a:t>нацелены на профессиональное развитие </a:t>
            </a:r>
            <a:r>
              <a:rPr lang="ru-RU" sz="2400" spc="100" dirty="0" smtClean="0">
                <a:solidFill>
                  <a:srgbClr val="623B2A"/>
                </a:solidFill>
                <a:latin typeface="Clear Sans Regular Italics"/>
              </a:rPr>
              <a:t/>
            </a:r>
            <a:br>
              <a:rPr lang="ru-RU" sz="2400" spc="100" dirty="0" smtClean="0">
                <a:solidFill>
                  <a:srgbClr val="623B2A"/>
                </a:solidFill>
                <a:latin typeface="Clear Sans Regular Italics"/>
              </a:rPr>
            </a:br>
            <a:r>
              <a:rPr lang="ru-RU" sz="2400" spc="100" dirty="0" smtClean="0">
                <a:solidFill>
                  <a:srgbClr val="623B2A"/>
                </a:solidFill>
                <a:latin typeface="Clear Sans Regular Italics"/>
              </a:rPr>
              <a:t>и </a:t>
            </a:r>
            <a:r>
              <a:rPr lang="ru-RU" sz="2400" spc="100" dirty="0">
                <a:solidFill>
                  <a:srgbClr val="623B2A"/>
                </a:solidFill>
                <a:latin typeface="Clear Sans Regular Italics"/>
              </a:rPr>
              <a:t>карьерный рост;</a:t>
            </a:r>
          </a:p>
          <a:p>
            <a:pPr marL="270000" indent="-2700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spc="100" dirty="0">
                <a:solidFill>
                  <a:srgbClr val="623B2A"/>
                </a:solidFill>
                <a:latin typeface="Clear Sans Regular Italics"/>
              </a:rPr>
              <a:t>будут инвестировать больше времени и усилий </a:t>
            </a:r>
            <a:r>
              <a:rPr lang="ru-RU" sz="2400" spc="100" dirty="0" smtClean="0">
                <a:solidFill>
                  <a:srgbClr val="623B2A"/>
                </a:solidFill>
                <a:latin typeface="Clear Sans Regular Italics"/>
              </a:rPr>
              <a:t/>
            </a:r>
            <a:br>
              <a:rPr lang="ru-RU" sz="2400" spc="100" dirty="0" smtClean="0">
                <a:solidFill>
                  <a:srgbClr val="623B2A"/>
                </a:solidFill>
                <a:latin typeface="Clear Sans Regular Italics"/>
              </a:rPr>
            </a:br>
            <a:r>
              <a:rPr lang="ru-RU" sz="2400" spc="100" dirty="0" smtClean="0">
                <a:solidFill>
                  <a:srgbClr val="623B2A"/>
                </a:solidFill>
                <a:latin typeface="Clear Sans Regular Italics"/>
              </a:rPr>
              <a:t>в </a:t>
            </a:r>
            <a:r>
              <a:rPr lang="ru-RU" sz="2400" spc="100" dirty="0">
                <a:solidFill>
                  <a:srgbClr val="623B2A"/>
                </a:solidFill>
                <a:latin typeface="Clear Sans Regular Italics"/>
              </a:rPr>
              <a:t>учреждение, </a:t>
            </a:r>
            <a:r>
              <a:rPr lang="ru-RU" sz="2400" spc="100" dirty="0" smtClean="0">
                <a:solidFill>
                  <a:srgbClr val="623B2A"/>
                </a:solidFill>
                <a:latin typeface="Clear Sans Regular Italics"/>
              </a:rPr>
              <a:t>которое </a:t>
            </a:r>
            <a:r>
              <a:rPr lang="ru-RU" sz="2400" spc="100" dirty="0">
                <a:solidFill>
                  <a:srgbClr val="623B2A"/>
                </a:solidFill>
                <a:latin typeface="Clear Sans Regular Italics"/>
              </a:rPr>
              <a:t>инвестирует в их развитие;</a:t>
            </a:r>
          </a:p>
          <a:p>
            <a:pPr marL="270000" indent="-2700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spc="100" dirty="0">
                <a:solidFill>
                  <a:srgbClr val="623B2A"/>
                </a:solidFill>
                <a:latin typeface="Clear Sans Regular Italics"/>
              </a:rPr>
              <a:t>текучесть кадров молодого возраста ниже </a:t>
            </a:r>
            <a:r>
              <a:rPr lang="ru-RU" sz="2400" spc="100" dirty="0" smtClean="0">
                <a:solidFill>
                  <a:srgbClr val="623B2A"/>
                </a:solidFill>
                <a:latin typeface="Clear Sans Regular Italics"/>
              </a:rPr>
              <a:t/>
            </a:r>
            <a:br>
              <a:rPr lang="ru-RU" sz="2400" spc="100" dirty="0" smtClean="0">
                <a:solidFill>
                  <a:srgbClr val="623B2A"/>
                </a:solidFill>
                <a:latin typeface="Clear Sans Regular Italics"/>
              </a:rPr>
            </a:br>
            <a:r>
              <a:rPr lang="ru-RU" sz="2400" spc="100" dirty="0" smtClean="0">
                <a:solidFill>
                  <a:srgbClr val="623B2A"/>
                </a:solidFill>
                <a:latin typeface="Clear Sans Regular Italics"/>
              </a:rPr>
              <a:t>остального </a:t>
            </a:r>
            <a:r>
              <a:rPr lang="ru-RU" sz="2400" spc="100" dirty="0">
                <a:solidFill>
                  <a:srgbClr val="623B2A"/>
                </a:solidFill>
                <a:latin typeface="Clear Sans Regular Italics"/>
              </a:rPr>
              <a:t>персонала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1190" y="2956961"/>
            <a:ext cx="135210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spc="100" dirty="0">
                <a:solidFill>
                  <a:srgbClr val="533326"/>
                </a:solidFill>
                <a:latin typeface="Clear Sans Regular Italics"/>
              </a:rPr>
              <a:t>Молодые работники – стратегически важная </a:t>
            </a:r>
            <a:r>
              <a:rPr lang="ru-RU" sz="3000" b="1" spc="100" dirty="0" smtClean="0">
                <a:solidFill>
                  <a:srgbClr val="533326"/>
                </a:solidFill>
                <a:latin typeface="Clear Sans Regular Italics"/>
              </a:rPr>
              <a:t>категория </a:t>
            </a:r>
            <a:r>
              <a:rPr lang="ru-RU" sz="3000" b="1" spc="100" dirty="0">
                <a:solidFill>
                  <a:srgbClr val="533326"/>
                </a:solidFill>
                <a:latin typeface="Clear Sans Regular Italics"/>
              </a:rPr>
              <a:t>персонала: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2108085"/>
              </p:ext>
            </p:extLst>
          </p:nvPr>
        </p:nvGraphicFramePr>
        <p:xfrm>
          <a:off x="8915400" y="5829300"/>
          <a:ext cx="9221322" cy="4161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CorelDRAW" r:id="rId3" imgW="18341355" imgH="8275593" progId="CorelDraw.Graphic.16">
                  <p:embed/>
                </p:oleObj>
              </mc:Choice>
              <mc:Fallback>
                <p:oleObj name="CorelDRAW" r:id="rId3" imgW="18341355" imgH="8275593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15400" y="5829300"/>
                        <a:ext cx="9221322" cy="4161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олилиния 14"/>
          <p:cNvSpPr/>
          <p:nvPr/>
        </p:nvSpPr>
        <p:spPr>
          <a:xfrm>
            <a:off x="6629400" y="1290540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8763000" y="723508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7239000" y="183525"/>
            <a:ext cx="14040000" cy="360000"/>
          </a:xfrm>
          <a:custGeom>
            <a:avLst/>
            <a:gdLst>
              <a:gd name="connsiteX0" fmla="*/ 0 w 1384300"/>
              <a:gd name="connsiteY0" fmla="*/ 95250 h 95250"/>
              <a:gd name="connsiteX1" fmla="*/ 53975 w 1384300"/>
              <a:gd name="connsiteY1" fmla="*/ 0 h 95250"/>
              <a:gd name="connsiteX2" fmla="*/ 1384300 w 1384300"/>
              <a:gd name="connsiteY2" fmla="*/ 0 h 95250"/>
              <a:gd name="connsiteX3" fmla="*/ 1384300 w 1384300"/>
              <a:gd name="connsiteY3" fmla="*/ 92075 h 95250"/>
              <a:gd name="connsiteX4" fmla="*/ 0 w 1384300"/>
              <a:gd name="connsiteY4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300" h="95250">
                <a:moveTo>
                  <a:pt x="0" y="95250"/>
                </a:moveTo>
                <a:lnTo>
                  <a:pt x="53975" y="0"/>
                </a:lnTo>
                <a:lnTo>
                  <a:pt x="1384300" y="0"/>
                </a:lnTo>
                <a:lnTo>
                  <a:pt x="1384300" y="92075"/>
                </a:lnTo>
                <a:lnTo>
                  <a:pt x="0" y="95250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176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лилиния 16"/>
          <p:cNvSpPr/>
          <p:nvPr/>
        </p:nvSpPr>
        <p:spPr>
          <a:xfrm>
            <a:off x="457200" y="414860"/>
            <a:ext cx="6350648" cy="1244600"/>
          </a:xfrm>
          <a:custGeom>
            <a:avLst/>
            <a:gdLst>
              <a:gd name="connsiteX0" fmla="*/ 0 w 1263650"/>
              <a:gd name="connsiteY0" fmla="*/ 247650 h 247650"/>
              <a:gd name="connsiteX1" fmla="*/ 1127125 w 1263650"/>
              <a:gd name="connsiteY1" fmla="*/ 247650 h 247650"/>
              <a:gd name="connsiteX2" fmla="*/ 1263650 w 1263650"/>
              <a:gd name="connsiteY2" fmla="*/ 0 h 247650"/>
              <a:gd name="connsiteX3" fmla="*/ 3175 w 1263650"/>
              <a:gd name="connsiteY3" fmla="*/ 0 h 247650"/>
              <a:gd name="connsiteX4" fmla="*/ 0 w 1263650"/>
              <a:gd name="connsiteY4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3650" h="247650">
                <a:moveTo>
                  <a:pt x="0" y="247650"/>
                </a:moveTo>
                <a:lnTo>
                  <a:pt x="1127125" y="247650"/>
                </a:lnTo>
                <a:lnTo>
                  <a:pt x="1263650" y="0"/>
                </a:lnTo>
                <a:lnTo>
                  <a:pt x="3175" y="0"/>
                </a:lnTo>
                <a:cubicBezTo>
                  <a:pt x="2117" y="82550"/>
                  <a:pt x="1058" y="165100"/>
                  <a:pt x="0" y="247650"/>
                </a:cubicBezTo>
                <a:close/>
              </a:path>
            </a:pathLst>
          </a:custGeom>
          <a:solidFill>
            <a:srgbClr val="C393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936" y="8417580"/>
            <a:ext cx="2777064" cy="11343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9844088"/>
            <a:ext cx="18440400" cy="4429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9568102"/>
              </p:ext>
            </p:extLst>
          </p:nvPr>
        </p:nvGraphicFramePr>
        <p:xfrm>
          <a:off x="4419600" y="2317385"/>
          <a:ext cx="9053029" cy="666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CorelDRAW" r:id="rId4" imgW="12932178" imgH="9524428" progId="CorelDraw.Graphic.16">
                  <p:embed/>
                </p:oleObj>
              </mc:Choice>
              <mc:Fallback>
                <p:oleObj name="CorelDRAW" r:id="rId4" imgW="12932178" imgH="9524428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19600" y="2317385"/>
                        <a:ext cx="9053029" cy="6667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82208" y="723508"/>
            <a:ext cx="5305235" cy="484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5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МФЦ – проекция в будущее </a:t>
            </a:r>
            <a:endParaRPr lang="en-US" sz="255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6629400" y="1290540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8763000" y="723508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7239000" y="183525"/>
            <a:ext cx="14040000" cy="360000"/>
          </a:xfrm>
          <a:custGeom>
            <a:avLst/>
            <a:gdLst>
              <a:gd name="connsiteX0" fmla="*/ 0 w 1384300"/>
              <a:gd name="connsiteY0" fmla="*/ 95250 h 95250"/>
              <a:gd name="connsiteX1" fmla="*/ 53975 w 1384300"/>
              <a:gd name="connsiteY1" fmla="*/ 0 h 95250"/>
              <a:gd name="connsiteX2" fmla="*/ 1384300 w 1384300"/>
              <a:gd name="connsiteY2" fmla="*/ 0 h 95250"/>
              <a:gd name="connsiteX3" fmla="*/ 1384300 w 1384300"/>
              <a:gd name="connsiteY3" fmla="*/ 92075 h 95250"/>
              <a:gd name="connsiteX4" fmla="*/ 0 w 1384300"/>
              <a:gd name="connsiteY4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300" h="95250">
                <a:moveTo>
                  <a:pt x="0" y="95250"/>
                </a:moveTo>
                <a:lnTo>
                  <a:pt x="53975" y="0"/>
                </a:lnTo>
                <a:lnTo>
                  <a:pt x="1384300" y="0"/>
                </a:lnTo>
                <a:lnTo>
                  <a:pt x="1384300" y="92075"/>
                </a:lnTo>
                <a:lnTo>
                  <a:pt x="0" y="95250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670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"/>
          <p:cNvGrpSpPr/>
          <p:nvPr/>
        </p:nvGrpSpPr>
        <p:grpSpPr>
          <a:xfrm>
            <a:off x="228600" y="2160971"/>
            <a:ext cx="15925800" cy="2109052"/>
            <a:chOff x="0" y="513081"/>
            <a:chExt cx="10279118" cy="2116322"/>
          </a:xfrm>
        </p:grpSpPr>
        <p:sp>
          <p:nvSpPr>
            <p:cNvPr id="11" name="TextBox 4"/>
            <p:cNvSpPr txBox="1"/>
            <p:nvPr/>
          </p:nvSpPr>
          <p:spPr>
            <a:xfrm>
              <a:off x="0" y="699168"/>
              <a:ext cx="10279118" cy="1930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15901" lvl="1">
                <a:lnSpc>
                  <a:spcPts val="3000"/>
                </a:lnSpc>
              </a:pPr>
              <a:endParaRPr lang="ru-RU" sz="2000" spc="100" dirty="0" smtClean="0">
                <a:solidFill>
                  <a:srgbClr val="623B2A"/>
                </a:solidFill>
                <a:latin typeface="Clear Sans Regular Italics"/>
              </a:endParaRPr>
            </a:p>
            <a:p>
              <a:pPr marL="215901" lvl="1">
                <a:lnSpc>
                  <a:spcPts val="3000"/>
                </a:lnSpc>
              </a:pPr>
              <a:r>
                <a:rPr lang="ru-RU" sz="2400" u="sng" spc="100" dirty="0" smtClean="0">
                  <a:solidFill>
                    <a:srgbClr val="623B2A"/>
                  </a:solidFill>
                  <a:latin typeface="Clear Sans Regular Italics"/>
                </a:rPr>
                <a:t>Разработан специальный учебный курс</a:t>
              </a: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:</a:t>
              </a:r>
            </a:p>
            <a:p>
              <a:pPr marL="558801" lvl="1" indent="-34290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изучение нормативных правовых актов и локальных актов учреждения;</a:t>
              </a:r>
            </a:p>
            <a:p>
              <a:pPr marL="558801" lvl="1" indent="-34290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ru-RU" sz="2400" spc="100" dirty="0">
                  <a:solidFill>
                    <a:srgbClr val="623B2A"/>
                  </a:solidFill>
                  <a:latin typeface="Clear Sans Regular Italics"/>
                </a:rPr>
                <a:t>и</a:t>
              </a: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нформационные системы и программные комплексы по приему документов;</a:t>
              </a:r>
            </a:p>
            <a:p>
              <a:pPr marL="558801" lvl="1" indent="-34290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ru-RU" sz="2400" spc="100" dirty="0">
                  <a:solidFill>
                    <a:srgbClr val="623B2A"/>
                  </a:solidFill>
                  <a:latin typeface="Clear Sans Regular Italics"/>
                </a:rPr>
                <a:t>о</a:t>
              </a: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тработка практических навыков, используем метод кейсов и </a:t>
              </a:r>
              <a:r>
                <a:rPr lang="ru-RU" sz="2400" spc="100" dirty="0" err="1" smtClean="0">
                  <a:solidFill>
                    <a:srgbClr val="623B2A"/>
                  </a:solidFill>
                  <a:latin typeface="Clear Sans Regular Italics"/>
                </a:rPr>
                <a:t>геймификацию</a:t>
              </a: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.</a:t>
              </a:r>
              <a:endParaRPr lang="ru-RU" sz="2400" spc="100" dirty="0">
                <a:solidFill>
                  <a:srgbClr val="623B2A"/>
                </a:solidFill>
                <a:latin typeface="Clear Sans Regular Itali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513081"/>
              <a:ext cx="10279118" cy="8750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4"/>
                </a:lnSpc>
                <a:spcBef>
                  <a:spcPct val="0"/>
                </a:spcBef>
              </a:pPr>
              <a:r>
                <a:rPr lang="ru-RU" sz="3000" spc="101" dirty="0" smtClean="0">
                  <a:solidFill>
                    <a:srgbClr val="623B2A"/>
                  </a:solidFill>
                  <a:latin typeface="Clear Sans Regular Bold"/>
                </a:rPr>
                <a:t>После трудоустройства проводится обучение новых работников СПб </a:t>
              </a:r>
              <a:r>
                <a:rPr lang="ru-RU" sz="3000" spc="101" dirty="0">
                  <a:solidFill>
                    <a:srgbClr val="623B2A"/>
                  </a:solidFill>
                  <a:latin typeface="Clear Sans Regular Bold"/>
                </a:rPr>
                <a:t>ГКУ </a:t>
              </a:r>
              <a:r>
                <a:rPr lang="ru-RU" sz="3000" spc="101" dirty="0" smtClean="0">
                  <a:solidFill>
                    <a:srgbClr val="623B2A"/>
                  </a:solidFill>
                  <a:latin typeface="Clear Sans Regular Bold"/>
                </a:rPr>
                <a:t>«МФЦ»:</a:t>
              </a:r>
              <a:endParaRPr lang="en-US" sz="3000" spc="101" dirty="0">
                <a:solidFill>
                  <a:srgbClr val="623B2A"/>
                </a:solidFill>
                <a:latin typeface="Clear Sans Regular Bold"/>
              </a:endParaRPr>
            </a:p>
          </p:txBody>
        </p:sp>
      </p:grpSp>
      <p:sp>
        <p:nvSpPr>
          <p:cNvPr id="15" name="Полилиния 14"/>
          <p:cNvSpPr/>
          <p:nvPr/>
        </p:nvSpPr>
        <p:spPr>
          <a:xfrm>
            <a:off x="3810000" y="1055236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381000" y="519491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7" name="Полилиния 16"/>
          <p:cNvSpPr/>
          <p:nvPr/>
        </p:nvSpPr>
        <p:spPr>
          <a:xfrm rot="10800000">
            <a:off x="-18143" y="-22128"/>
            <a:ext cx="14040000" cy="360000"/>
          </a:xfrm>
          <a:custGeom>
            <a:avLst/>
            <a:gdLst>
              <a:gd name="connsiteX0" fmla="*/ 0 w 1384300"/>
              <a:gd name="connsiteY0" fmla="*/ 95250 h 95250"/>
              <a:gd name="connsiteX1" fmla="*/ 53975 w 1384300"/>
              <a:gd name="connsiteY1" fmla="*/ 0 h 95250"/>
              <a:gd name="connsiteX2" fmla="*/ 1384300 w 1384300"/>
              <a:gd name="connsiteY2" fmla="*/ 0 h 95250"/>
              <a:gd name="connsiteX3" fmla="*/ 1384300 w 1384300"/>
              <a:gd name="connsiteY3" fmla="*/ 92075 h 95250"/>
              <a:gd name="connsiteX4" fmla="*/ 0 w 1384300"/>
              <a:gd name="connsiteY4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300" h="95250">
                <a:moveTo>
                  <a:pt x="0" y="95250"/>
                </a:moveTo>
                <a:lnTo>
                  <a:pt x="53975" y="0"/>
                </a:lnTo>
                <a:lnTo>
                  <a:pt x="1384300" y="0"/>
                </a:lnTo>
                <a:lnTo>
                  <a:pt x="1384300" y="92075"/>
                </a:lnTo>
                <a:lnTo>
                  <a:pt x="0" y="95250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-18143" y="9991725"/>
            <a:ext cx="18306143" cy="360000"/>
          </a:xfrm>
          <a:prstGeom prst="rect">
            <a:avLst/>
          </a:pr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9402771" y="9538699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701256"/>
            <a:ext cx="4871968" cy="5217400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4724842"/>
            <a:ext cx="6156268" cy="4617201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60592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лилиния 14"/>
          <p:cNvSpPr/>
          <p:nvPr/>
        </p:nvSpPr>
        <p:spPr>
          <a:xfrm>
            <a:off x="3810000" y="1055236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381000" y="519491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7" name="Полилиния 16"/>
          <p:cNvSpPr/>
          <p:nvPr/>
        </p:nvSpPr>
        <p:spPr>
          <a:xfrm rot="10800000">
            <a:off x="-18143" y="-22128"/>
            <a:ext cx="14040000" cy="360000"/>
          </a:xfrm>
          <a:custGeom>
            <a:avLst/>
            <a:gdLst>
              <a:gd name="connsiteX0" fmla="*/ 0 w 1384300"/>
              <a:gd name="connsiteY0" fmla="*/ 95250 h 95250"/>
              <a:gd name="connsiteX1" fmla="*/ 53975 w 1384300"/>
              <a:gd name="connsiteY1" fmla="*/ 0 h 95250"/>
              <a:gd name="connsiteX2" fmla="*/ 1384300 w 1384300"/>
              <a:gd name="connsiteY2" fmla="*/ 0 h 95250"/>
              <a:gd name="connsiteX3" fmla="*/ 1384300 w 1384300"/>
              <a:gd name="connsiteY3" fmla="*/ 92075 h 95250"/>
              <a:gd name="connsiteX4" fmla="*/ 0 w 1384300"/>
              <a:gd name="connsiteY4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300" h="95250">
                <a:moveTo>
                  <a:pt x="0" y="95250"/>
                </a:moveTo>
                <a:lnTo>
                  <a:pt x="53975" y="0"/>
                </a:lnTo>
                <a:lnTo>
                  <a:pt x="1384300" y="0"/>
                </a:lnTo>
                <a:lnTo>
                  <a:pt x="1384300" y="92075"/>
                </a:lnTo>
                <a:lnTo>
                  <a:pt x="0" y="95250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1244714" y="9538171"/>
            <a:ext cx="36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-18143" y="9991725"/>
            <a:ext cx="18306143" cy="360000"/>
          </a:xfrm>
          <a:prstGeom prst="rect">
            <a:avLst/>
          </a:pr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0" y="9084617"/>
            <a:ext cx="36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grpSp>
        <p:nvGrpSpPr>
          <p:cNvPr id="21" name="Group 3"/>
          <p:cNvGrpSpPr/>
          <p:nvPr/>
        </p:nvGrpSpPr>
        <p:grpSpPr>
          <a:xfrm>
            <a:off x="638705" y="2382065"/>
            <a:ext cx="10239972" cy="4417376"/>
            <a:chOff x="0" y="513081"/>
            <a:chExt cx="10279118" cy="4432603"/>
          </a:xfrm>
        </p:grpSpPr>
        <p:sp>
          <p:nvSpPr>
            <p:cNvPr id="22" name="TextBox 4"/>
            <p:cNvSpPr txBox="1"/>
            <p:nvPr/>
          </p:nvSpPr>
          <p:spPr>
            <a:xfrm>
              <a:off x="0" y="699168"/>
              <a:ext cx="10279118" cy="4246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15901" lvl="1">
                <a:lnSpc>
                  <a:spcPts val="3000"/>
                </a:lnSpc>
              </a:pPr>
              <a:endParaRPr lang="ru-RU" sz="2000" spc="100" dirty="0" smtClean="0">
                <a:solidFill>
                  <a:srgbClr val="623B2A"/>
                </a:solidFill>
                <a:latin typeface="Clear Sans Regular Italics"/>
              </a:endParaRPr>
            </a:p>
            <a:p>
              <a:pPr marL="215901" lvl="1" algn="just">
                <a:lnSpc>
                  <a:spcPts val="3000"/>
                </a:lnSpc>
              </a:pP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На весь период испытательного срока (3 месяца) за каждым вновь принятым работником закрепляется наставник из числа опытных работников.</a:t>
              </a:r>
            </a:p>
            <a:p>
              <a:pPr marL="215901" lvl="1">
                <a:lnSpc>
                  <a:spcPts val="3000"/>
                </a:lnSpc>
              </a:pPr>
              <a:endParaRPr lang="en-US" sz="2400" spc="100" dirty="0" smtClean="0">
                <a:solidFill>
                  <a:srgbClr val="623B2A"/>
                </a:solidFill>
                <a:latin typeface="Clear Sans Regular Italics"/>
              </a:endParaRPr>
            </a:p>
            <a:p>
              <a:pPr marL="215901" lvl="1">
                <a:lnSpc>
                  <a:spcPts val="3000"/>
                </a:lnSpc>
              </a:pPr>
              <a:r>
                <a:rPr lang="ru-RU" sz="2400" u="sng" spc="100" dirty="0" smtClean="0">
                  <a:solidFill>
                    <a:srgbClr val="623B2A"/>
                  </a:solidFill>
                  <a:latin typeface="Clear Sans Regular Italics"/>
                </a:rPr>
                <a:t>Наставник</a:t>
              </a: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:</a:t>
              </a:r>
            </a:p>
            <a:p>
              <a:pPr marL="558801" lvl="1" indent="-34290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ответит на рабочие вопросы</a:t>
              </a:r>
            </a:p>
            <a:p>
              <a:pPr marL="558801" lvl="1" indent="-34290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ru-RU" sz="2400" spc="100" dirty="0">
                  <a:solidFill>
                    <a:srgbClr val="623B2A"/>
                  </a:solidFill>
                  <a:latin typeface="Clear Sans Regular Italics"/>
                </a:rPr>
                <a:t>п</a:t>
              </a: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ознакомит с традициями МФЦ</a:t>
              </a:r>
            </a:p>
            <a:p>
              <a:pPr marL="558801" lvl="1" indent="-34290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ru-RU" sz="2400" spc="100" dirty="0">
                  <a:solidFill>
                    <a:srgbClr val="623B2A"/>
                  </a:solidFill>
                  <a:latin typeface="Clear Sans Regular Italics"/>
                </a:rPr>
                <a:t>п</a:t>
              </a: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оможет оптимизировать рабочие процессы</a:t>
              </a:r>
            </a:p>
            <a:p>
              <a:pPr marL="558801" lvl="1" indent="-34290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сформирует понимание молодого специалиста </a:t>
              </a:r>
              <a:b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</a:br>
              <a:r>
                <a:rPr lang="ru-RU" sz="2400" spc="100" dirty="0" smtClean="0">
                  <a:solidFill>
                    <a:srgbClr val="623B2A"/>
                  </a:solidFill>
                  <a:latin typeface="Clear Sans Regular Italics"/>
                </a:rPr>
                <a:t>его роли в учреждении</a:t>
              </a:r>
              <a:endParaRPr lang="en-US" sz="2400" spc="100" dirty="0">
                <a:solidFill>
                  <a:srgbClr val="623B2A"/>
                </a:solidFill>
                <a:latin typeface="Clear Sans Regular Italics"/>
              </a:endParaRPr>
            </a:p>
          </p:txBody>
        </p:sp>
        <p:sp>
          <p:nvSpPr>
            <p:cNvPr id="23" name="TextBox 5"/>
            <p:cNvSpPr txBox="1"/>
            <p:nvPr/>
          </p:nvSpPr>
          <p:spPr>
            <a:xfrm>
              <a:off x="0" y="513081"/>
              <a:ext cx="10279118" cy="437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4"/>
                </a:lnSpc>
                <a:spcBef>
                  <a:spcPct val="0"/>
                </a:spcBef>
              </a:pPr>
              <a:r>
                <a:rPr lang="ru-RU" sz="3000" spc="101" dirty="0" smtClean="0">
                  <a:solidFill>
                    <a:srgbClr val="623B2A"/>
                  </a:solidFill>
                  <a:latin typeface="Clear Sans Regular Bold"/>
                </a:rPr>
                <a:t>Система наставничества в СПб ГКУ «МФЦ»:</a:t>
              </a:r>
              <a:endParaRPr lang="en-US" sz="3000" spc="101" dirty="0">
                <a:solidFill>
                  <a:srgbClr val="623B2A"/>
                </a:solidFill>
                <a:latin typeface="Clear Sans Regular Bold"/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3948301"/>
            <a:ext cx="6400800" cy="511635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35341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557" y="3590897"/>
            <a:ext cx="4998243" cy="377283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718900" y="1919837"/>
            <a:ext cx="741093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Профессиональное развитие персонала - </a:t>
            </a:r>
            <a:b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575" dirty="0">
                <a:solidFill>
                  <a:srgbClr val="5A2F1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это система взаимосвязанных мероприятий, направленных </a:t>
            </a:r>
            <a:br>
              <a:rPr lang="ru-RU" sz="1575" dirty="0">
                <a:solidFill>
                  <a:srgbClr val="5A2F1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575" dirty="0">
                <a:solidFill>
                  <a:srgbClr val="5A2F1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совершенствование профессиональных компетенций и развитие </a:t>
            </a:r>
            <a:br>
              <a:rPr lang="ru-RU" sz="1575" dirty="0">
                <a:solidFill>
                  <a:srgbClr val="5A2F1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575" dirty="0">
                <a:solidFill>
                  <a:srgbClr val="5A2F1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личных качеств для выполнения обязанностей на протяжении всей трудовой деятельности работника.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96219" y="8109361"/>
            <a:ext cx="7433621" cy="1129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575" dirty="0">
                <a:solidFill>
                  <a:srgbClr val="5A2F1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Результаты участия работников в мероприятиях по профессиональному развитию могут учитываться при рассмотрении вопросов об их аттестации, направлении для участия в других мероприятиях по профессиональному развитию, назначении на иную должность в порядке карьерного роста.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96219" y="3511130"/>
            <a:ext cx="80971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Профессиональное развитие работников СПб ГКУ «МФЦ» </a:t>
            </a:r>
            <a:b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включает в себя: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5155050" y="7363727"/>
            <a:ext cx="2115066" cy="621294"/>
          </a:xfrm>
          <a:prstGeom prst="downArrow">
            <a:avLst/>
          </a:prstGeom>
          <a:solidFill>
            <a:srgbClr val="EA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2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523776" y="7822468"/>
            <a:ext cx="5672138" cy="1304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21470">
              <a:buFont typeface="Wingdings" panose="05000000000000000000" pitchFamily="2" charset="2"/>
              <a:buChar char="§"/>
            </a:pPr>
            <a:r>
              <a:rPr lang="ru-RU" sz="1575" dirty="0">
                <a:solidFill>
                  <a:srgbClr val="5A2F1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Программы подготовки кадрового резерва</a:t>
            </a:r>
          </a:p>
          <a:p>
            <a:pPr indent="-321470">
              <a:buFont typeface="Wingdings" panose="05000000000000000000" pitchFamily="2" charset="2"/>
              <a:buChar char="§"/>
            </a:pPr>
            <a:r>
              <a:rPr lang="ru-RU" sz="1575" dirty="0">
                <a:solidFill>
                  <a:srgbClr val="5A2F1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«Капитал МФЦ» - программа обучения управленческих кадров</a:t>
            </a:r>
          </a:p>
          <a:p>
            <a:pPr indent="-321470">
              <a:buFont typeface="Wingdings" panose="05000000000000000000" pitchFamily="2" charset="2"/>
              <a:buChar char="§"/>
            </a:pPr>
            <a:r>
              <a:rPr lang="ru-RU" sz="1575" dirty="0">
                <a:solidFill>
                  <a:srgbClr val="5A2F1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Программа «Формирование культуры </a:t>
            </a:r>
            <a:r>
              <a:rPr lang="ru-RU" sz="1575" dirty="0" err="1">
                <a:solidFill>
                  <a:srgbClr val="5A2F1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клиентоцентричности</a:t>
            </a:r>
            <a:r>
              <a:rPr lang="ru-RU" sz="1575" dirty="0">
                <a:solidFill>
                  <a:srgbClr val="5A2F1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МФЦ»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544176" y="1928528"/>
            <a:ext cx="5268965" cy="1581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Модель компетенций СПб ГКУ «МФЦ» </a:t>
            </a:r>
            <a:r>
              <a:rPr lang="ru-RU" dirty="0">
                <a:solidFill>
                  <a:srgbClr val="5A2F1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ru-RU" sz="1575" dirty="0">
                <a:solidFill>
                  <a:srgbClr val="5A2F1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это набор компетенций и их характеристик, требования к деловым качествам всех работников СПб ГКУ «МФЦ», необходимым для успешного выполнения текущих задач и достижения целей учреждения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2760769" y="4324542"/>
            <a:ext cx="7026170" cy="2918229"/>
            <a:chOff x="421499" y="2235781"/>
            <a:chExt cx="7323225" cy="2593981"/>
          </a:xfrm>
        </p:grpSpPr>
        <p:sp>
          <p:nvSpPr>
            <p:cNvPr id="13" name="Полилиния 12"/>
            <p:cNvSpPr/>
            <p:nvPr/>
          </p:nvSpPr>
          <p:spPr>
            <a:xfrm>
              <a:off x="565409" y="2391684"/>
              <a:ext cx="3453843" cy="1079326"/>
            </a:xfrm>
            <a:custGeom>
              <a:avLst/>
              <a:gdLst>
                <a:gd name="connsiteX0" fmla="*/ 0 w 3453843"/>
                <a:gd name="connsiteY0" fmla="*/ 0 h 1079326"/>
                <a:gd name="connsiteX1" fmla="*/ 3453843 w 3453843"/>
                <a:gd name="connsiteY1" fmla="*/ 0 h 1079326"/>
                <a:gd name="connsiteX2" fmla="*/ 3453843 w 3453843"/>
                <a:gd name="connsiteY2" fmla="*/ 1079326 h 1079326"/>
                <a:gd name="connsiteX3" fmla="*/ 0 w 3453843"/>
                <a:gd name="connsiteY3" fmla="*/ 1079326 h 1079326"/>
                <a:gd name="connsiteX4" fmla="*/ 0 w 3453843"/>
                <a:gd name="connsiteY4" fmla="*/ 0 h 107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3843" h="1079326">
                  <a:moveTo>
                    <a:pt x="0" y="0"/>
                  </a:moveTo>
                  <a:lnTo>
                    <a:pt x="3453843" y="0"/>
                  </a:lnTo>
                  <a:lnTo>
                    <a:pt x="3453843" y="1079326"/>
                  </a:lnTo>
                  <a:lnTo>
                    <a:pt x="0" y="10793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5D6"/>
            </a:solidFill>
            <a:ln>
              <a:noFill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2447" tIns="60008" rIns="60008" bIns="60008" numCol="1" spcCol="1270" anchor="ctr" anchorCtr="0">
              <a:noAutofit/>
            </a:bodyPr>
            <a:lstStyle/>
            <a:p>
              <a:pPr defTabSz="7000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75" b="1" dirty="0">
                  <a:solidFill>
                    <a:srgbClr val="5A2F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дополнительное профессиональное образование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21499" y="2235781"/>
              <a:ext cx="755528" cy="1133292"/>
            </a:xfrm>
            <a:prstGeom prst="rect">
              <a:avLst/>
            </a:prstGeom>
            <a:solidFill>
              <a:srgbClr val="EF8E6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Полилиния 14"/>
            <p:cNvSpPr/>
            <p:nvPr/>
          </p:nvSpPr>
          <p:spPr>
            <a:xfrm>
              <a:off x="4290881" y="2391684"/>
              <a:ext cx="3453843" cy="1079326"/>
            </a:xfrm>
            <a:custGeom>
              <a:avLst/>
              <a:gdLst>
                <a:gd name="connsiteX0" fmla="*/ 0 w 3453843"/>
                <a:gd name="connsiteY0" fmla="*/ 0 h 1079326"/>
                <a:gd name="connsiteX1" fmla="*/ 3453843 w 3453843"/>
                <a:gd name="connsiteY1" fmla="*/ 0 h 1079326"/>
                <a:gd name="connsiteX2" fmla="*/ 3453843 w 3453843"/>
                <a:gd name="connsiteY2" fmla="*/ 1079326 h 1079326"/>
                <a:gd name="connsiteX3" fmla="*/ 0 w 3453843"/>
                <a:gd name="connsiteY3" fmla="*/ 1079326 h 1079326"/>
                <a:gd name="connsiteX4" fmla="*/ 0 w 3453843"/>
                <a:gd name="connsiteY4" fmla="*/ 0 h 107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3843" h="1079326">
                  <a:moveTo>
                    <a:pt x="0" y="0"/>
                  </a:moveTo>
                  <a:lnTo>
                    <a:pt x="3453843" y="0"/>
                  </a:lnTo>
                  <a:lnTo>
                    <a:pt x="3453843" y="1079326"/>
                  </a:lnTo>
                  <a:lnTo>
                    <a:pt x="0" y="10793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5D6"/>
            </a:solidFill>
            <a:ln>
              <a:noFill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2447" tIns="60008" rIns="60008" bIns="60008" numCol="1" spcCol="1270" anchor="ctr" anchorCtr="0">
              <a:noAutofit/>
            </a:bodyPr>
            <a:lstStyle/>
            <a:p>
              <a:pPr defTabSz="7000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75" b="1" dirty="0">
                  <a:solidFill>
                    <a:srgbClr val="5A2F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семинары, тренинги,                мастер-классы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4146970" y="2235781"/>
              <a:ext cx="755528" cy="1133292"/>
            </a:xfrm>
            <a:prstGeom prst="rect">
              <a:avLst/>
            </a:prstGeom>
            <a:solidFill>
              <a:srgbClr val="EF8E6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Полилиния 16"/>
            <p:cNvSpPr/>
            <p:nvPr/>
          </p:nvSpPr>
          <p:spPr>
            <a:xfrm>
              <a:off x="565409" y="3750436"/>
              <a:ext cx="3453843" cy="1079326"/>
            </a:xfrm>
            <a:custGeom>
              <a:avLst/>
              <a:gdLst>
                <a:gd name="connsiteX0" fmla="*/ 0 w 3453843"/>
                <a:gd name="connsiteY0" fmla="*/ 0 h 1079326"/>
                <a:gd name="connsiteX1" fmla="*/ 3453843 w 3453843"/>
                <a:gd name="connsiteY1" fmla="*/ 0 h 1079326"/>
                <a:gd name="connsiteX2" fmla="*/ 3453843 w 3453843"/>
                <a:gd name="connsiteY2" fmla="*/ 1079326 h 1079326"/>
                <a:gd name="connsiteX3" fmla="*/ 0 w 3453843"/>
                <a:gd name="connsiteY3" fmla="*/ 1079326 h 1079326"/>
                <a:gd name="connsiteX4" fmla="*/ 0 w 3453843"/>
                <a:gd name="connsiteY4" fmla="*/ 0 h 107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3843" h="1079326">
                  <a:moveTo>
                    <a:pt x="0" y="0"/>
                  </a:moveTo>
                  <a:lnTo>
                    <a:pt x="3453843" y="0"/>
                  </a:lnTo>
                  <a:lnTo>
                    <a:pt x="3453843" y="1079326"/>
                  </a:lnTo>
                  <a:lnTo>
                    <a:pt x="0" y="10793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5D6"/>
            </a:solidFill>
            <a:ln>
              <a:noFill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2447" tIns="60008" rIns="60008" bIns="60008" numCol="1" spcCol="1270" anchor="ctr" anchorCtr="0">
              <a:noAutofit/>
            </a:bodyPr>
            <a:lstStyle/>
            <a:p>
              <a:pPr defTabSz="7000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75" b="1" dirty="0">
                  <a:solidFill>
                    <a:srgbClr val="5A2F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конференции, круглые столы, стажировки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21499" y="3594533"/>
              <a:ext cx="755528" cy="1133292"/>
            </a:xfrm>
            <a:prstGeom prst="rect">
              <a:avLst/>
            </a:prstGeom>
            <a:solidFill>
              <a:srgbClr val="EF8E6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олилиния 18"/>
            <p:cNvSpPr/>
            <p:nvPr/>
          </p:nvSpPr>
          <p:spPr>
            <a:xfrm>
              <a:off x="4290881" y="3750436"/>
              <a:ext cx="3453843" cy="1079326"/>
            </a:xfrm>
            <a:custGeom>
              <a:avLst/>
              <a:gdLst>
                <a:gd name="connsiteX0" fmla="*/ 0 w 3453843"/>
                <a:gd name="connsiteY0" fmla="*/ 0 h 1079326"/>
                <a:gd name="connsiteX1" fmla="*/ 3453843 w 3453843"/>
                <a:gd name="connsiteY1" fmla="*/ 0 h 1079326"/>
                <a:gd name="connsiteX2" fmla="*/ 3453843 w 3453843"/>
                <a:gd name="connsiteY2" fmla="*/ 1079326 h 1079326"/>
                <a:gd name="connsiteX3" fmla="*/ 0 w 3453843"/>
                <a:gd name="connsiteY3" fmla="*/ 1079326 h 1079326"/>
                <a:gd name="connsiteX4" fmla="*/ 0 w 3453843"/>
                <a:gd name="connsiteY4" fmla="*/ 0 h 107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3843" h="1079326">
                  <a:moveTo>
                    <a:pt x="0" y="0"/>
                  </a:moveTo>
                  <a:lnTo>
                    <a:pt x="3453843" y="0"/>
                  </a:lnTo>
                  <a:lnTo>
                    <a:pt x="3453843" y="1079326"/>
                  </a:lnTo>
                  <a:lnTo>
                    <a:pt x="0" y="10793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5D6"/>
            </a:solidFill>
            <a:ln>
              <a:noFill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2447" tIns="60008" rIns="60008" bIns="60008" numCol="1" spcCol="1270" anchor="ctr" anchorCtr="0">
              <a:noAutofit/>
            </a:bodyPr>
            <a:lstStyle/>
            <a:p>
              <a:pPr defTabSz="7000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75" b="1" dirty="0">
                  <a:solidFill>
                    <a:srgbClr val="5A2F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самостоятельное изучение работниками образовательных материалов в  СДОТ*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146970" y="3594533"/>
              <a:ext cx="755528" cy="1133292"/>
            </a:xfrm>
            <a:prstGeom prst="rect">
              <a:avLst/>
            </a:prstGeom>
            <a:solidFill>
              <a:srgbClr val="EF8E6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1" name="Полилиния 20"/>
          <p:cNvSpPr/>
          <p:nvPr/>
        </p:nvSpPr>
        <p:spPr>
          <a:xfrm>
            <a:off x="457200" y="274275"/>
            <a:ext cx="6350648" cy="1244600"/>
          </a:xfrm>
          <a:custGeom>
            <a:avLst/>
            <a:gdLst>
              <a:gd name="connsiteX0" fmla="*/ 0 w 1263650"/>
              <a:gd name="connsiteY0" fmla="*/ 247650 h 247650"/>
              <a:gd name="connsiteX1" fmla="*/ 1127125 w 1263650"/>
              <a:gd name="connsiteY1" fmla="*/ 247650 h 247650"/>
              <a:gd name="connsiteX2" fmla="*/ 1263650 w 1263650"/>
              <a:gd name="connsiteY2" fmla="*/ 0 h 247650"/>
              <a:gd name="connsiteX3" fmla="*/ 3175 w 1263650"/>
              <a:gd name="connsiteY3" fmla="*/ 0 h 247650"/>
              <a:gd name="connsiteX4" fmla="*/ 0 w 1263650"/>
              <a:gd name="connsiteY4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3650" h="247650">
                <a:moveTo>
                  <a:pt x="0" y="247650"/>
                </a:moveTo>
                <a:lnTo>
                  <a:pt x="1127125" y="247650"/>
                </a:lnTo>
                <a:lnTo>
                  <a:pt x="1263650" y="0"/>
                </a:lnTo>
                <a:lnTo>
                  <a:pt x="3175" y="0"/>
                </a:lnTo>
                <a:cubicBezTo>
                  <a:pt x="2117" y="82550"/>
                  <a:pt x="1058" y="165100"/>
                  <a:pt x="0" y="247650"/>
                </a:cubicBez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8" name="Прямоугольник 27"/>
          <p:cNvSpPr/>
          <p:nvPr/>
        </p:nvSpPr>
        <p:spPr>
          <a:xfrm>
            <a:off x="2268539" y="9844088"/>
            <a:ext cx="13738463" cy="442913"/>
          </a:xfrm>
          <a:prstGeom prst="rect">
            <a:avLst/>
          </a:pr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9" name="Прямоугольник 28"/>
          <p:cNvSpPr/>
          <p:nvPr/>
        </p:nvSpPr>
        <p:spPr>
          <a:xfrm>
            <a:off x="977430" y="304807"/>
            <a:ext cx="663653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ПРОФЕССИОНАЛЬНОЕ</a:t>
            </a:r>
            <a:br>
              <a:rPr lang="ru-RU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ПЕРСОНАЛА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6219" y="9474756"/>
            <a:ext cx="44189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Система дистанционного обучения и тестирования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6629400" y="1290540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763000" y="723508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239000" y="183525"/>
            <a:ext cx="14040000" cy="360000"/>
          </a:xfrm>
          <a:custGeom>
            <a:avLst/>
            <a:gdLst>
              <a:gd name="connsiteX0" fmla="*/ 0 w 1384300"/>
              <a:gd name="connsiteY0" fmla="*/ 95250 h 95250"/>
              <a:gd name="connsiteX1" fmla="*/ 53975 w 1384300"/>
              <a:gd name="connsiteY1" fmla="*/ 0 h 95250"/>
              <a:gd name="connsiteX2" fmla="*/ 1384300 w 1384300"/>
              <a:gd name="connsiteY2" fmla="*/ 0 h 95250"/>
              <a:gd name="connsiteX3" fmla="*/ 1384300 w 1384300"/>
              <a:gd name="connsiteY3" fmla="*/ 92075 h 95250"/>
              <a:gd name="connsiteX4" fmla="*/ 0 w 1384300"/>
              <a:gd name="connsiteY4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300" h="95250">
                <a:moveTo>
                  <a:pt x="0" y="95250"/>
                </a:moveTo>
                <a:lnTo>
                  <a:pt x="53975" y="0"/>
                </a:lnTo>
                <a:lnTo>
                  <a:pt x="1384300" y="0"/>
                </a:lnTo>
                <a:lnTo>
                  <a:pt x="1384300" y="92075"/>
                </a:lnTo>
                <a:lnTo>
                  <a:pt x="0" y="95250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602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06798" y="4819288"/>
            <a:ext cx="9051084" cy="23590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16" name="Полилиния 15"/>
          <p:cNvSpPr/>
          <p:nvPr/>
        </p:nvSpPr>
        <p:spPr>
          <a:xfrm>
            <a:off x="451856" y="123623"/>
            <a:ext cx="6350648" cy="1244600"/>
          </a:xfrm>
          <a:custGeom>
            <a:avLst/>
            <a:gdLst>
              <a:gd name="connsiteX0" fmla="*/ 0 w 1263650"/>
              <a:gd name="connsiteY0" fmla="*/ 247650 h 247650"/>
              <a:gd name="connsiteX1" fmla="*/ 1127125 w 1263650"/>
              <a:gd name="connsiteY1" fmla="*/ 247650 h 247650"/>
              <a:gd name="connsiteX2" fmla="*/ 1263650 w 1263650"/>
              <a:gd name="connsiteY2" fmla="*/ 0 h 247650"/>
              <a:gd name="connsiteX3" fmla="*/ 3175 w 1263650"/>
              <a:gd name="connsiteY3" fmla="*/ 0 h 247650"/>
              <a:gd name="connsiteX4" fmla="*/ 0 w 1263650"/>
              <a:gd name="connsiteY4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3650" h="247650">
                <a:moveTo>
                  <a:pt x="0" y="247650"/>
                </a:moveTo>
                <a:lnTo>
                  <a:pt x="1127125" y="247650"/>
                </a:lnTo>
                <a:lnTo>
                  <a:pt x="1263650" y="0"/>
                </a:lnTo>
                <a:lnTo>
                  <a:pt x="3175" y="0"/>
                </a:lnTo>
                <a:cubicBezTo>
                  <a:pt x="2117" y="82550"/>
                  <a:pt x="1058" y="165100"/>
                  <a:pt x="0" y="247650"/>
                </a:cubicBez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2" name="Прямоугольник 21"/>
          <p:cNvSpPr/>
          <p:nvPr/>
        </p:nvSpPr>
        <p:spPr>
          <a:xfrm>
            <a:off x="940053" y="304484"/>
            <a:ext cx="66365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СПб ГКУ «МФЦ» работают </a:t>
            </a:r>
            <a:br>
              <a:rPr lang="ru-RU" sz="24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молодые профессионалы!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74027" y="5190879"/>
            <a:ext cx="7983855" cy="156966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Конкурсы профессионального мастерства: 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«День молодого специалиста»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«Профессионал года»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«Лучший универсальный специалист»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5"/>
          <a:stretch/>
        </p:blipFill>
        <p:spPr>
          <a:xfrm>
            <a:off x="10822203" y="7278314"/>
            <a:ext cx="5035679" cy="282785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00"/>
          <a:stretch/>
        </p:blipFill>
        <p:spPr>
          <a:xfrm>
            <a:off x="2451304" y="4819289"/>
            <a:ext cx="4261991" cy="235901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250" y="1924431"/>
            <a:ext cx="3775632" cy="283172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728" y="1925186"/>
            <a:ext cx="4263081" cy="281975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Picture 2" descr="photo_2023-03-31_13-34-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5"/>
          <a:stretch/>
        </p:blipFill>
        <p:spPr bwMode="auto">
          <a:xfrm>
            <a:off x="6806798" y="1906214"/>
            <a:ext cx="5158406" cy="284994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Объект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727" y="7278314"/>
            <a:ext cx="4264820" cy="2843213"/>
          </a:xfrm>
          <a:effectLst>
            <a:softEdge rad="63500"/>
          </a:effectLst>
        </p:spPr>
      </p:pic>
      <p:sp>
        <p:nvSpPr>
          <p:cNvPr id="23" name="Полилиния 22"/>
          <p:cNvSpPr/>
          <p:nvPr/>
        </p:nvSpPr>
        <p:spPr>
          <a:xfrm>
            <a:off x="6802504" y="1009881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763000" y="562644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239000" y="103823"/>
            <a:ext cx="14040000" cy="360000"/>
          </a:xfrm>
          <a:custGeom>
            <a:avLst/>
            <a:gdLst>
              <a:gd name="connsiteX0" fmla="*/ 0 w 1384300"/>
              <a:gd name="connsiteY0" fmla="*/ 95250 h 95250"/>
              <a:gd name="connsiteX1" fmla="*/ 53975 w 1384300"/>
              <a:gd name="connsiteY1" fmla="*/ 0 h 95250"/>
              <a:gd name="connsiteX2" fmla="*/ 1384300 w 1384300"/>
              <a:gd name="connsiteY2" fmla="*/ 0 h 95250"/>
              <a:gd name="connsiteX3" fmla="*/ 1384300 w 1384300"/>
              <a:gd name="connsiteY3" fmla="*/ 92075 h 95250"/>
              <a:gd name="connsiteX4" fmla="*/ 0 w 1384300"/>
              <a:gd name="connsiteY4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300" h="95250">
                <a:moveTo>
                  <a:pt x="0" y="95250"/>
                </a:moveTo>
                <a:lnTo>
                  <a:pt x="53975" y="0"/>
                </a:lnTo>
                <a:lnTo>
                  <a:pt x="1384300" y="0"/>
                </a:lnTo>
                <a:lnTo>
                  <a:pt x="1384300" y="92075"/>
                </a:lnTo>
                <a:lnTo>
                  <a:pt x="0" y="95250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8" name="Picture 4" descr="photo1695971883 (2)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023" y="7258411"/>
            <a:ext cx="3795954" cy="2844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730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2476999" y="7263938"/>
            <a:ext cx="13341191" cy="2621471"/>
            <a:chOff x="127332" y="4743769"/>
            <a:chExt cx="8447977" cy="165998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32" y="4743769"/>
              <a:ext cx="2213308" cy="165998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9343" y="4743769"/>
              <a:ext cx="2213309" cy="1659981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6307" y="4743769"/>
              <a:ext cx="2209002" cy="1656752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922" y="4743769"/>
              <a:ext cx="1668386" cy="1659981"/>
            </a:xfrm>
            <a:prstGeom prst="rect">
              <a:avLst/>
            </a:prstGeom>
          </p:spPr>
        </p:pic>
      </p:grpSp>
      <p:sp>
        <p:nvSpPr>
          <p:cNvPr id="16" name="Прямоугольник 15"/>
          <p:cNvSpPr/>
          <p:nvPr/>
        </p:nvSpPr>
        <p:spPr>
          <a:xfrm>
            <a:off x="2829811" y="4775638"/>
            <a:ext cx="1816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Гуманитарная </a:t>
            </a:r>
            <a:br>
              <a:rPr lang="ru-RU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" r="12714"/>
          <a:stretch/>
        </p:blipFill>
        <p:spPr>
          <a:xfrm>
            <a:off x="4646722" y="1938926"/>
            <a:ext cx="3741731" cy="280477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998" y="1936054"/>
            <a:ext cx="2107893" cy="28105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870" y="1927199"/>
            <a:ext cx="2804891" cy="280270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" name="Объект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r="14560"/>
          <a:stretch/>
        </p:blipFill>
        <p:spPr>
          <a:xfrm>
            <a:off x="13328933" y="1916692"/>
            <a:ext cx="2439267" cy="28056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"/>
          <a:stretch/>
        </p:blipFill>
        <p:spPr>
          <a:xfrm>
            <a:off x="11324439" y="1920912"/>
            <a:ext cx="1923129" cy="280141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Полилиния 12"/>
          <p:cNvSpPr/>
          <p:nvPr/>
        </p:nvSpPr>
        <p:spPr>
          <a:xfrm>
            <a:off x="451856" y="107174"/>
            <a:ext cx="6350648" cy="1244600"/>
          </a:xfrm>
          <a:custGeom>
            <a:avLst/>
            <a:gdLst>
              <a:gd name="connsiteX0" fmla="*/ 0 w 1263650"/>
              <a:gd name="connsiteY0" fmla="*/ 247650 h 247650"/>
              <a:gd name="connsiteX1" fmla="*/ 1127125 w 1263650"/>
              <a:gd name="connsiteY1" fmla="*/ 247650 h 247650"/>
              <a:gd name="connsiteX2" fmla="*/ 1263650 w 1263650"/>
              <a:gd name="connsiteY2" fmla="*/ 0 h 247650"/>
              <a:gd name="connsiteX3" fmla="*/ 3175 w 1263650"/>
              <a:gd name="connsiteY3" fmla="*/ 0 h 247650"/>
              <a:gd name="connsiteX4" fmla="*/ 0 w 1263650"/>
              <a:gd name="connsiteY4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3650" h="247650">
                <a:moveTo>
                  <a:pt x="0" y="247650"/>
                </a:moveTo>
                <a:lnTo>
                  <a:pt x="1127125" y="247650"/>
                </a:lnTo>
                <a:lnTo>
                  <a:pt x="1263650" y="0"/>
                </a:lnTo>
                <a:lnTo>
                  <a:pt x="3175" y="0"/>
                </a:lnTo>
                <a:cubicBezTo>
                  <a:pt x="2117" y="82550"/>
                  <a:pt x="1058" y="165100"/>
                  <a:pt x="0" y="247650"/>
                </a:cubicBez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" name="Прямоугольник 1"/>
          <p:cNvSpPr/>
          <p:nvPr/>
        </p:nvSpPr>
        <p:spPr>
          <a:xfrm>
            <a:off x="979220" y="107174"/>
            <a:ext cx="6858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СПб ГКУ «МФЦ» поддерживает различные направления добровольчества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79369" y="4850785"/>
            <a:ext cx="28158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Шефство над ДДИ № 4, </a:t>
            </a:r>
            <a:br>
              <a:rPr lang="ru-RU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ПНИ № 10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614553" y="4803184"/>
            <a:ext cx="25653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Команды добра </a:t>
            </a:r>
            <a:br>
              <a:rPr lang="ru-RU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пансионатах </a:t>
            </a:r>
            <a:br>
              <a:rPr lang="ru-RU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СГЦ «Опека»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742915" y="4822469"/>
            <a:ext cx="4019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Акции «Варежка добра», </a:t>
            </a:r>
            <a:br>
              <a:rPr lang="ru-RU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«Книжка в подарок», «Дерево добра»</a:t>
            </a:r>
            <a:endParaRPr lang="ru-RU" dirty="0">
              <a:solidFill>
                <a:srgbClr val="5A2F1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835948" y="5853093"/>
            <a:ext cx="6858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 спортивных мероприятий</a:t>
            </a:r>
          </a:p>
          <a:p>
            <a:pPr fontAlgn="base"/>
            <a:r>
              <a:rPr lang="ru-RU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Санкт‑Петербургская лига корпоративного спорта. </a:t>
            </a:r>
            <a:br>
              <a:rPr lang="ru-RU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Дивизион «Спортивная молодежь»</a:t>
            </a:r>
          </a:p>
          <a:p>
            <a:pPr fontAlgn="base"/>
            <a:r>
              <a:rPr lang="ru-RU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ВФСК «ГТО»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2269952" y="5736353"/>
            <a:ext cx="6350648" cy="1244600"/>
          </a:xfrm>
          <a:custGeom>
            <a:avLst/>
            <a:gdLst>
              <a:gd name="connsiteX0" fmla="*/ 0 w 1263650"/>
              <a:gd name="connsiteY0" fmla="*/ 247650 h 247650"/>
              <a:gd name="connsiteX1" fmla="*/ 1127125 w 1263650"/>
              <a:gd name="connsiteY1" fmla="*/ 247650 h 247650"/>
              <a:gd name="connsiteX2" fmla="*/ 1263650 w 1263650"/>
              <a:gd name="connsiteY2" fmla="*/ 0 h 247650"/>
              <a:gd name="connsiteX3" fmla="*/ 3175 w 1263650"/>
              <a:gd name="connsiteY3" fmla="*/ 0 h 247650"/>
              <a:gd name="connsiteX4" fmla="*/ 0 w 1263650"/>
              <a:gd name="connsiteY4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3650" h="247650">
                <a:moveTo>
                  <a:pt x="0" y="247650"/>
                </a:moveTo>
                <a:lnTo>
                  <a:pt x="1127125" y="247650"/>
                </a:lnTo>
                <a:lnTo>
                  <a:pt x="1263650" y="0"/>
                </a:lnTo>
                <a:lnTo>
                  <a:pt x="3175" y="0"/>
                </a:lnTo>
                <a:cubicBezTo>
                  <a:pt x="2117" y="82550"/>
                  <a:pt x="1058" y="165100"/>
                  <a:pt x="0" y="247650"/>
                </a:cubicBez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5" name="Прямоугольник 4"/>
          <p:cNvSpPr/>
          <p:nvPr/>
        </p:nvSpPr>
        <p:spPr>
          <a:xfrm>
            <a:off x="2652068" y="5856308"/>
            <a:ext cx="127958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СПб ГКУ «МФЦ» – </a:t>
            </a:r>
            <a:br>
              <a:rPr lang="ru-RU" sz="24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здоровый образ жизни!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2279863" y="5851714"/>
            <a:ext cx="13716092" cy="1524"/>
          </a:xfrm>
          <a:prstGeom prst="line">
            <a:avLst/>
          </a:prstGeom>
          <a:ln w="38100">
            <a:solidFill>
              <a:srgbClr val="DF4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олилиния 25"/>
          <p:cNvSpPr/>
          <p:nvPr/>
        </p:nvSpPr>
        <p:spPr>
          <a:xfrm>
            <a:off x="6802504" y="1009881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763000" y="562644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239000" y="103823"/>
            <a:ext cx="14040000" cy="360000"/>
          </a:xfrm>
          <a:custGeom>
            <a:avLst/>
            <a:gdLst>
              <a:gd name="connsiteX0" fmla="*/ 0 w 1384300"/>
              <a:gd name="connsiteY0" fmla="*/ 95250 h 95250"/>
              <a:gd name="connsiteX1" fmla="*/ 53975 w 1384300"/>
              <a:gd name="connsiteY1" fmla="*/ 0 h 95250"/>
              <a:gd name="connsiteX2" fmla="*/ 1384300 w 1384300"/>
              <a:gd name="connsiteY2" fmla="*/ 0 h 95250"/>
              <a:gd name="connsiteX3" fmla="*/ 1384300 w 1384300"/>
              <a:gd name="connsiteY3" fmla="*/ 92075 h 95250"/>
              <a:gd name="connsiteX4" fmla="*/ 0 w 1384300"/>
              <a:gd name="connsiteY4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300" h="95250">
                <a:moveTo>
                  <a:pt x="0" y="95250"/>
                </a:moveTo>
                <a:lnTo>
                  <a:pt x="53975" y="0"/>
                </a:lnTo>
                <a:lnTo>
                  <a:pt x="1384300" y="0"/>
                </a:lnTo>
                <a:lnTo>
                  <a:pt x="1384300" y="92075"/>
                </a:lnTo>
                <a:lnTo>
                  <a:pt x="0" y="95250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293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1473214"/>
              </p:ext>
            </p:extLst>
          </p:nvPr>
        </p:nvGraphicFramePr>
        <p:xfrm>
          <a:off x="4882932" y="1785586"/>
          <a:ext cx="8240640" cy="8030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CorelDRAW" r:id="rId3" imgW="5481499" imgH="5341280" progId="CorelDraw.Graphic.16">
                  <p:embed/>
                </p:oleObj>
              </mc:Choice>
              <mc:Fallback>
                <p:oleObj name="CorelDRAW" r:id="rId3" imgW="5481499" imgH="5341280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82932" y="1785586"/>
                        <a:ext cx="8240640" cy="80306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Полилиния 19"/>
          <p:cNvSpPr/>
          <p:nvPr/>
        </p:nvSpPr>
        <p:spPr>
          <a:xfrm>
            <a:off x="533400" y="238873"/>
            <a:ext cx="6350648" cy="1244600"/>
          </a:xfrm>
          <a:custGeom>
            <a:avLst/>
            <a:gdLst>
              <a:gd name="connsiteX0" fmla="*/ 0 w 1263650"/>
              <a:gd name="connsiteY0" fmla="*/ 247650 h 247650"/>
              <a:gd name="connsiteX1" fmla="*/ 1127125 w 1263650"/>
              <a:gd name="connsiteY1" fmla="*/ 247650 h 247650"/>
              <a:gd name="connsiteX2" fmla="*/ 1263650 w 1263650"/>
              <a:gd name="connsiteY2" fmla="*/ 0 h 247650"/>
              <a:gd name="connsiteX3" fmla="*/ 3175 w 1263650"/>
              <a:gd name="connsiteY3" fmla="*/ 0 h 247650"/>
              <a:gd name="connsiteX4" fmla="*/ 0 w 1263650"/>
              <a:gd name="connsiteY4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3650" h="247650">
                <a:moveTo>
                  <a:pt x="0" y="247650"/>
                </a:moveTo>
                <a:lnTo>
                  <a:pt x="1127125" y="247650"/>
                </a:lnTo>
                <a:lnTo>
                  <a:pt x="1263650" y="0"/>
                </a:lnTo>
                <a:lnTo>
                  <a:pt x="3175" y="0"/>
                </a:lnTo>
                <a:cubicBezTo>
                  <a:pt x="2117" y="82550"/>
                  <a:pt x="1058" y="165100"/>
                  <a:pt x="0" y="247650"/>
                </a:cubicBez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11" name="TextBox 10"/>
          <p:cNvSpPr txBox="1"/>
          <p:nvPr/>
        </p:nvSpPr>
        <p:spPr>
          <a:xfrm>
            <a:off x="6884048" y="832616"/>
            <a:ext cx="714220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ru-RU" sz="2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работников в возрасте до 35 лет.</a:t>
            </a:r>
          </a:p>
          <a:p>
            <a:r>
              <a:rPr lang="ru-RU" sz="2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Почти </a:t>
            </a:r>
            <a:r>
              <a:rPr lang="ru-RU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ru-RU" sz="2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из них работают </a:t>
            </a:r>
            <a:r>
              <a:rPr lang="ru-RU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2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лет и более.</a:t>
            </a:r>
          </a:p>
          <a:p>
            <a:r>
              <a:rPr lang="ru-RU" sz="2100" i="1" dirty="0">
                <a:solidFill>
                  <a:srgbClr val="DF4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08781" y="302821"/>
            <a:ext cx="3380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МФЦ – больше, </a:t>
            </a:r>
            <a:br>
              <a:rPr lang="ru-RU" sz="3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работа!</a:t>
            </a:r>
          </a:p>
        </p:txBody>
      </p:sp>
      <p:sp>
        <p:nvSpPr>
          <p:cNvPr id="24" name="Скругленная прямоугольная выноска 23"/>
          <p:cNvSpPr/>
          <p:nvPr/>
        </p:nvSpPr>
        <p:spPr>
          <a:xfrm>
            <a:off x="13105388" y="6163082"/>
            <a:ext cx="2506103" cy="1609314"/>
          </a:xfrm>
          <a:prstGeom prst="wedgeRoundRectCallout">
            <a:avLst>
              <a:gd name="adj1" fmla="val -64787"/>
              <a:gd name="adj2" fmla="val -339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DF4F2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500" i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Какое событие за 10 лет было самым запоминающимся? </a:t>
            </a:r>
            <a:r>
              <a:rPr lang="ru-RU" sz="1500" b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br>
              <a:rPr lang="ru-RU" sz="1500" b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Переход на новые программы ЭДО и ПК ПВД.</a:t>
            </a:r>
            <a:endParaRPr lang="en-US" sz="1500" b="1" dirty="0">
              <a:solidFill>
                <a:srgbClr val="5A2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 flipH="1">
            <a:off x="2582561" y="3222368"/>
            <a:ext cx="2965622" cy="1540581"/>
          </a:xfrm>
          <a:prstGeom prst="wedgeRoundRectCallout">
            <a:avLst>
              <a:gd name="adj1" fmla="val -63393"/>
              <a:gd name="adj2" fmla="val 689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DF4F2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i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Какое событие за 10 лет было самым запоминающимся?</a:t>
            </a:r>
          </a:p>
          <a:p>
            <a:pPr algn="ctr"/>
            <a:r>
              <a:rPr lang="ru-RU" sz="1500" b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Участие в конкурсе ЛУС, 2016 г с собеседованием на уровне России.</a:t>
            </a:r>
          </a:p>
        </p:txBody>
      </p:sp>
      <p:sp>
        <p:nvSpPr>
          <p:cNvPr id="26" name="Скругленная прямоугольная выноска 25">
            <a:extLst>
              <a:ext uri="{FF2B5EF4-FFF2-40B4-BE49-F238E27FC236}">
                <a16:creationId xmlns="" xmlns:a16="http://schemas.microsoft.com/office/drawing/2014/main" id="{01A24C77-1582-764C-86D9-9F9499FE157A}"/>
              </a:ext>
            </a:extLst>
          </p:cNvPr>
          <p:cNvSpPr/>
          <p:nvPr/>
        </p:nvSpPr>
        <p:spPr>
          <a:xfrm>
            <a:off x="2582561" y="6552746"/>
            <a:ext cx="2623469" cy="1723400"/>
          </a:xfrm>
          <a:prstGeom prst="wedgeRoundRectCallout">
            <a:avLst>
              <a:gd name="adj1" fmla="val 61898"/>
              <a:gd name="adj2" fmla="val -34774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DF4F2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Как вы понимаете успех специалиста МФЦ? </a:t>
            </a:r>
            <a:r>
              <a:rPr lang="ru-RU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500" b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Есть только один способ проделать большую работу, полюбить её.</a:t>
            </a:r>
          </a:p>
          <a:p>
            <a:pPr algn="ctr"/>
            <a:endParaRPr lang="ru-RU" sz="1500" b="1" dirty="0">
              <a:solidFill>
                <a:srgbClr val="5A2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     </a:t>
            </a:r>
            <a:endParaRPr lang="ru-RU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ая прямоугольная выноска 26">
            <a:extLst>
              <a:ext uri="{FF2B5EF4-FFF2-40B4-BE49-F238E27FC236}">
                <a16:creationId xmlns="" xmlns:a16="http://schemas.microsoft.com/office/drawing/2014/main" id="{8787D9BC-171D-DA4F-AB27-49D54F9AA02D}"/>
              </a:ext>
            </a:extLst>
          </p:cNvPr>
          <p:cNvSpPr/>
          <p:nvPr/>
        </p:nvSpPr>
        <p:spPr>
          <a:xfrm>
            <a:off x="2582561" y="8691077"/>
            <a:ext cx="3735396" cy="1077902"/>
          </a:xfrm>
          <a:prstGeom prst="wedgeRoundRectCallout">
            <a:avLst>
              <a:gd name="adj1" fmla="val 63145"/>
              <a:gd name="adj2" fmla="val -5056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DF4F2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500" i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Продолжите фразу </a:t>
            </a:r>
            <a:br>
              <a:rPr lang="ru-RU" sz="1500" i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i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«Работа в МФЦ это ….»</a:t>
            </a:r>
          </a:p>
          <a:p>
            <a:pPr algn="ctr"/>
            <a:r>
              <a:rPr lang="ru-RU" sz="1500" b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Работа в МФЦ - это гарантия хорошего и стабильного будущего.</a:t>
            </a:r>
          </a:p>
        </p:txBody>
      </p:sp>
      <p:sp>
        <p:nvSpPr>
          <p:cNvPr id="28" name="Скругленная прямоугольная выноска 27">
            <a:extLst>
              <a:ext uri="{FF2B5EF4-FFF2-40B4-BE49-F238E27FC236}">
                <a16:creationId xmlns="" xmlns:a16="http://schemas.microsoft.com/office/drawing/2014/main" id="{0F4F010E-1678-B346-8B5F-4BCCC919B438}"/>
              </a:ext>
            </a:extLst>
          </p:cNvPr>
          <p:cNvSpPr/>
          <p:nvPr/>
        </p:nvSpPr>
        <p:spPr>
          <a:xfrm>
            <a:off x="11662059" y="8174381"/>
            <a:ext cx="3949431" cy="1292279"/>
          </a:xfrm>
          <a:prstGeom prst="wedgeRoundRectCallout">
            <a:avLst>
              <a:gd name="adj1" fmla="val -65507"/>
              <a:gd name="adj2" fmla="val -1366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DF4F2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i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 высоты Вашего опыта, что бы вы пожелали начинающим коллегам?</a:t>
            </a:r>
          </a:p>
          <a:p>
            <a:pPr algn="ctr"/>
            <a:r>
              <a:rPr lang="ru-RU" sz="1500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500" b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Ничего не бойтесь, ведь опыт - сын ошибок трудных!!!</a:t>
            </a:r>
          </a:p>
        </p:txBody>
      </p:sp>
      <p:sp>
        <p:nvSpPr>
          <p:cNvPr id="29" name="Скругленная прямоугольная выноска 28">
            <a:extLst>
              <a:ext uri="{FF2B5EF4-FFF2-40B4-BE49-F238E27FC236}">
                <a16:creationId xmlns="" xmlns:a16="http://schemas.microsoft.com/office/drawing/2014/main" id="{01A24C77-1582-764C-86D9-9F9499FE157A}"/>
              </a:ext>
            </a:extLst>
          </p:cNvPr>
          <p:cNvSpPr/>
          <p:nvPr/>
        </p:nvSpPr>
        <p:spPr>
          <a:xfrm>
            <a:off x="12693183" y="2938482"/>
            <a:ext cx="2918307" cy="1449495"/>
          </a:xfrm>
          <a:prstGeom prst="wedgeRoundRectCallout">
            <a:avLst>
              <a:gd name="adj1" fmla="val -73157"/>
              <a:gd name="adj2" fmla="val 2697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DF4F2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i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Работа в МФЦ значит:</a:t>
            </a:r>
          </a:p>
          <a:p>
            <a:pPr algn="ctr"/>
            <a:r>
              <a:rPr lang="ru-RU" sz="1500" b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Это моя первая работа. Она стала для меня важным процессом интеграции в коллектив и общество.  </a:t>
            </a:r>
            <a:r>
              <a:rPr lang="ru-RU" sz="1500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  </a:t>
            </a:r>
          </a:p>
          <a:p>
            <a:pPr algn="ctr"/>
            <a:endParaRPr lang="ru-RU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ая прямоугольная выноска 31"/>
          <p:cNvSpPr/>
          <p:nvPr/>
        </p:nvSpPr>
        <p:spPr>
          <a:xfrm>
            <a:off x="10385847" y="1749540"/>
            <a:ext cx="5225643" cy="886623"/>
          </a:xfrm>
          <a:prstGeom prst="wedgeRoundRectCallout">
            <a:avLst>
              <a:gd name="adj1" fmla="val -64626"/>
              <a:gd name="adj2" fmla="val 41613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DF4F2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i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Что для вас значит работа в МФЦ?</a:t>
            </a:r>
          </a:p>
          <a:p>
            <a:pPr algn="ctr"/>
            <a:r>
              <a:rPr lang="ru-RU" sz="1500" b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Стабильность, уверенность в завтрашнем дне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9652336" y="438323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8498668" y="26057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23528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"/>
          <p:cNvGrpSpPr/>
          <p:nvPr/>
        </p:nvGrpSpPr>
        <p:grpSpPr>
          <a:xfrm>
            <a:off x="381000" y="2384986"/>
            <a:ext cx="10239972" cy="3478655"/>
            <a:chOff x="0" y="513082"/>
            <a:chExt cx="10279118" cy="3490647"/>
          </a:xfrm>
        </p:grpSpPr>
        <p:sp>
          <p:nvSpPr>
            <p:cNvPr id="11" name="TextBox 4"/>
            <p:cNvSpPr txBox="1"/>
            <p:nvPr/>
          </p:nvSpPr>
          <p:spPr>
            <a:xfrm>
              <a:off x="0" y="699168"/>
              <a:ext cx="10279118" cy="33045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15901" lvl="1">
                <a:lnSpc>
                  <a:spcPts val="3000"/>
                </a:lnSpc>
              </a:pPr>
              <a:endParaRPr lang="ru-RU" sz="2000" spc="100" dirty="0" smtClean="0">
                <a:solidFill>
                  <a:srgbClr val="623B2A"/>
                </a:solidFill>
                <a:latin typeface="Clear Sans Regular Italics"/>
              </a:endParaRPr>
            </a:p>
            <a:p>
              <a:pPr marL="215901" lvl="1">
                <a:lnSpc>
                  <a:spcPts val="3000"/>
                </a:lnSpc>
              </a:pPr>
              <a:endParaRPr lang="ru-RU" sz="2000" spc="100" dirty="0" smtClean="0">
                <a:solidFill>
                  <a:srgbClr val="623B2A"/>
                </a:solidFill>
                <a:latin typeface="Clear Sans Regular Italics"/>
              </a:endParaRPr>
            </a:p>
            <a:p>
              <a:pPr marL="558801" lvl="1" indent="-34290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endParaRPr lang="ru-RU" sz="2000" spc="100" dirty="0" smtClean="0">
                <a:solidFill>
                  <a:srgbClr val="623B2A"/>
                </a:solidFill>
                <a:latin typeface="Clear Sans Regular Italics"/>
              </a:endParaRPr>
            </a:p>
            <a:p>
              <a:pPr marL="558801" lvl="1" indent="-34290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endParaRPr lang="ru-RU" sz="2000" spc="100" dirty="0">
                <a:solidFill>
                  <a:srgbClr val="623B2A"/>
                </a:solidFill>
                <a:latin typeface="Clear Sans Regular Italics"/>
              </a:endParaRPr>
            </a:p>
            <a:p>
              <a:pPr marL="215901" lvl="1" algn="ctr">
                <a:lnSpc>
                  <a:spcPts val="3000"/>
                </a:lnSpc>
              </a:pPr>
              <a:r>
                <a:rPr lang="ru-RU" sz="3600" b="1" spc="100" dirty="0" smtClean="0">
                  <a:solidFill>
                    <a:srgbClr val="E04E39"/>
                  </a:solidFill>
                  <a:latin typeface="Clear Sans Regular Italics"/>
                </a:rPr>
                <a:t>8 </a:t>
              </a:r>
              <a:r>
                <a:rPr lang="ru-RU" sz="3600" b="1" spc="100" dirty="0">
                  <a:solidFill>
                    <a:srgbClr val="E04E39"/>
                  </a:solidFill>
                  <a:latin typeface="Clear Sans Regular Italics"/>
                </a:rPr>
                <a:t>(812) </a:t>
              </a:r>
              <a:r>
                <a:rPr lang="ru-RU" sz="3600" b="1" spc="100" dirty="0" smtClean="0">
                  <a:solidFill>
                    <a:srgbClr val="E04E39"/>
                  </a:solidFill>
                  <a:latin typeface="Clear Sans Regular Italics"/>
                </a:rPr>
                <a:t>573-90-31</a:t>
              </a:r>
              <a:endParaRPr lang="ru-RU" sz="3600" b="1" spc="100" dirty="0">
                <a:solidFill>
                  <a:srgbClr val="E04E39"/>
                </a:solidFill>
                <a:latin typeface="Clear Sans Regular Italics"/>
              </a:endParaRPr>
            </a:p>
            <a:p>
              <a:pPr marL="215901" lvl="1" algn="ctr">
                <a:lnSpc>
                  <a:spcPts val="3000"/>
                </a:lnSpc>
              </a:pPr>
              <a:r>
                <a:rPr lang="ru-RU" sz="2800" spc="100" dirty="0">
                  <a:solidFill>
                    <a:srgbClr val="623B2A"/>
                  </a:solidFill>
                  <a:latin typeface="Clear Sans Regular Italics"/>
                </a:rPr>
                <a:t>или </a:t>
              </a:r>
              <a:endParaRPr lang="ru-RU" sz="2800" spc="100" dirty="0" smtClean="0">
                <a:solidFill>
                  <a:srgbClr val="623B2A"/>
                </a:solidFill>
                <a:latin typeface="Clear Sans Regular Italics"/>
              </a:endParaRPr>
            </a:p>
            <a:p>
              <a:pPr marL="215901" lvl="1" algn="ctr"/>
              <a:r>
                <a:rPr lang="ru-RU" sz="2800" spc="100" dirty="0" smtClean="0">
                  <a:solidFill>
                    <a:srgbClr val="623B2A"/>
                  </a:solidFill>
                  <a:latin typeface="Clear Sans Regular Italics"/>
                </a:rPr>
                <a:t>направьте свои предложения по </a:t>
              </a:r>
              <a:r>
                <a:rPr lang="ru-RU" sz="2800" spc="100" dirty="0">
                  <a:solidFill>
                    <a:srgbClr val="623B2A"/>
                  </a:solidFill>
                  <a:latin typeface="Clear Sans Regular Italics"/>
                </a:rPr>
                <a:t>адресу </a:t>
              </a:r>
              <a:r>
                <a:rPr lang="ru-RU" sz="3600" b="1" spc="100" dirty="0" smtClean="0">
                  <a:solidFill>
                    <a:srgbClr val="E04E39"/>
                  </a:solidFill>
                  <a:latin typeface="Clear Sans Regular Italics"/>
                </a:rPr>
                <a:t>job@mfcspb.ru</a:t>
              </a:r>
              <a:endParaRPr lang="ru-RU" sz="3600" b="1" spc="100" dirty="0">
                <a:solidFill>
                  <a:srgbClr val="E04E39"/>
                </a:solidFill>
                <a:latin typeface="Clear Sans Regular Itali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513082"/>
              <a:ext cx="10279118" cy="13125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4"/>
                </a:lnSpc>
                <a:spcBef>
                  <a:spcPct val="0"/>
                </a:spcBef>
              </a:pPr>
              <a:r>
                <a:rPr lang="ru-RU" sz="3200" b="1" spc="100" dirty="0" smtClean="0">
                  <a:solidFill>
                    <a:srgbClr val="623B2A"/>
                  </a:solidFill>
                  <a:latin typeface="Clear Sans Regular Italics"/>
                </a:rPr>
                <a:t>По вопросам организации практической подготовки и </a:t>
              </a:r>
              <a:r>
                <a:rPr lang="ru-RU" sz="3200" b="1" spc="100" dirty="0" err="1" smtClean="0">
                  <a:solidFill>
                    <a:srgbClr val="623B2A"/>
                  </a:solidFill>
                  <a:latin typeface="Clear Sans Regular Italics"/>
                </a:rPr>
                <a:t>профориентационных</a:t>
              </a:r>
              <a:r>
                <a:rPr lang="ru-RU" sz="3200" b="1" spc="100" dirty="0" smtClean="0">
                  <a:solidFill>
                    <a:srgbClr val="623B2A"/>
                  </a:solidFill>
                  <a:latin typeface="Clear Sans Regular Italics"/>
                </a:rPr>
                <a:t> </a:t>
              </a:r>
              <a:r>
                <a:rPr lang="ru-RU" sz="3200" b="1" spc="100" dirty="0">
                  <a:solidFill>
                    <a:srgbClr val="623B2A"/>
                  </a:solidFill>
                  <a:latin typeface="Clear Sans Regular Italics"/>
                </a:rPr>
                <a:t>мероприятий для обучающихся </a:t>
              </a:r>
              <a:r>
                <a:rPr lang="ru-RU" sz="3200" b="1" spc="100" dirty="0" smtClean="0">
                  <a:solidFill>
                    <a:srgbClr val="623B2A"/>
                  </a:solidFill>
                  <a:latin typeface="Clear Sans Regular Italics"/>
                </a:rPr>
                <a:t>обращаться:</a:t>
              </a:r>
              <a:endParaRPr lang="en-US" sz="2600" spc="101" dirty="0">
                <a:solidFill>
                  <a:srgbClr val="623B2A"/>
                </a:solidFill>
                <a:latin typeface="Clear Sans Regular Bold"/>
              </a:endParaRPr>
            </a:p>
          </p:txBody>
        </p:sp>
      </p:grpSp>
      <p:sp>
        <p:nvSpPr>
          <p:cNvPr id="15" name="Полилиния 14"/>
          <p:cNvSpPr/>
          <p:nvPr/>
        </p:nvSpPr>
        <p:spPr>
          <a:xfrm>
            <a:off x="3810000" y="1055236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381000" y="519491"/>
            <a:ext cx="90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7" name="Полилиния 16"/>
          <p:cNvSpPr/>
          <p:nvPr/>
        </p:nvSpPr>
        <p:spPr>
          <a:xfrm rot="10800000">
            <a:off x="-18143" y="-22128"/>
            <a:ext cx="14040000" cy="360000"/>
          </a:xfrm>
          <a:custGeom>
            <a:avLst/>
            <a:gdLst>
              <a:gd name="connsiteX0" fmla="*/ 0 w 1384300"/>
              <a:gd name="connsiteY0" fmla="*/ 95250 h 95250"/>
              <a:gd name="connsiteX1" fmla="*/ 53975 w 1384300"/>
              <a:gd name="connsiteY1" fmla="*/ 0 h 95250"/>
              <a:gd name="connsiteX2" fmla="*/ 1384300 w 1384300"/>
              <a:gd name="connsiteY2" fmla="*/ 0 h 95250"/>
              <a:gd name="connsiteX3" fmla="*/ 1384300 w 1384300"/>
              <a:gd name="connsiteY3" fmla="*/ 92075 h 95250"/>
              <a:gd name="connsiteX4" fmla="*/ 0 w 1384300"/>
              <a:gd name="connsiteY4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300" h="95250">
                <a:moveTo>
                  <a:pt x="0" y="95250"/>
                </a:moveTo>
                <a:lnTo>
                  <a:pt x="53975" y="0"/>
                </a:lnTo>
                <a:lnTo>
                  <a:pt x="1384300" y="0"/>
                </a:lnTo>
                <a:lnTo>
                  <a:pt x="1384300" y="92075"/>
                </a:lnTo>
                <a:lnTo>
                  <a:pt x="0" y="95250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1244714" y="9538171"/>
            <a:ext cx="36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-18143" y="9991725"/>
            <a:ext cx="18306143" cy="360000"/>
          </a:xfrm>
          <a:prstGeom prst="rect">
            <a:avLst/>
          </a:pr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0" y="9084617"/>
            <a:ext cx="3600000" cy="36000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" y="6294388"/>
            <a:ext cx="2460409" cy="2460409"/>
          </a:xfrm>
          <a:prstGeom prst="rect">
            <a:avLst/>
          </a:prstGeom>
        </p:spPr>
      </p:pic>
      <p:sp>
        <p:nvSpPr>
          <p:cNvPr id="18" name="TextBox 4"/>
          <p:cNvSpPr txBox="1"/>
          <p:nvPr/>
        </p:nvSpPr>
        <p:spPr>
          <a:xfrm>
            <a:off x="2612809" y="7135414"/>
            <a:ext cx="9390396" cy="778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5901" lvl="1" algn="ctr">
              <a:lnSpc>
                <a:spcPts val="3000"/>
              </a:lnSpc>
            </a:pPr>
            <a:endParaRPr lang="en-US" sz="2800" spc="100" dirty="0" smtClean="0">
              <a:solidFill>
                <a:srgbClr val="623B2A"/>
              </a:solidFill>
              <a:latin typeface="Clear Sans Regular Italics"/>
            </a:endParaRPr>
          </a:p>
          <a:p>
            <a:pPr marL="215901" lvl="1">
              <a:lnSpc>
                <a:spcPts val="3000"/>
              </a:lnSpc>
            </a:pPr>
            <a:r>
              <a:rPr lang="ru-RU" sz="2800" spc="100" dirty="0" smtClean="0">
                <a:solidFill>
                  <a:srgbClr val="623B2A"/>
                </a:solidFill>
                <a:latin typeface="Clear Sans Regular Italics"/>
              </a:rPr>
              <a:t>Ссылка на вакансию на сайте </a:t>
            </a:r>
            <a:r>
              <a:rPr lang="en-US" sz="3600" b="1" spc="100" dirty="0">
                <a:solidFill>
                  <a:srgbClr val="E04E39"/>
                </a:solidFill>
                <a:latin typeface="Clear Sans Regular Italics"/>
              </a:rPr>
              <a:t>https://spb.hh.ru</a:t>
            </a:r>
            <a:r>
              <a:rPr lang="en-US" sz="3600" b="1" spc="100" dirty="0" smtClean="0">
                <a:solidFill>
                  <a:srgbClr val="E04E39"/>
                </a:solidFill>
                <a:latin typeface="Clear Sans Regular Italics"/>
              </a:rPr>
              <a:t>/</a:t>
            </a:r>
            <a:endParaRPr lang="ru-RU" sz="3600" b="1" spc="100" dirty="0">
              <a:solidFill>
                <a:srgbClr val="E04E39"/>
              </a:solidFill>
              <a:latin typeface="Clear Sans Regular Itali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5552" y="653197"/>
            <a:ext cx="4481361" cy="288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1948" y="3513286"/>
            <a:ext cx="4899596" cy="288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398" y="6549602"/>
            <a:ext cx="3383668" cy="316856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86355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лилиния 16"/>
          <p:cNvSpPr/>
          <p:nvPr/>
        </p:nvSpPr>
        <p:spPr>
          <a:xfrm>
            <a:off x="2286328" y="323623"/>
            <a:ext cx="6350648" cy="1244600"/>
          </a:xfrm>
          <a:custGeom>
            <a:avLst/>
            <a:gdLst>
              <a:gd name="connsiteX0" fmla="*/ 0 w 1263650"/>
              <a:gd name="connsiteY0" fmla="*/ 247650 h 247650"/>
              <a:gd name="connsiteX1" fmla="*/ 1127125 w 1263650"/>
              <a:gd name="connsiteY1" fmla="*/ 247650 h 247650"/>
              <a:gd name="connsiteX2" fmla="*/ 1263650 w 1263650"/>
              <a:gd name="connsiteY2" fmla="*/ 0 h 247650"/>
              <a:gd name="connsiteX3" fmla="*/ 3175 w 1263650"/>
              <a:gd name="connsiteY3" fmla="*/ 0 h 247650"/>
              <a:gd name="connsiteX4" fmla="*/ 0 w 1263650"/>
              <a:gd name="connsiteY4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3650" h="247650">
                <a:moveTo>
                  <a:pt x="0" y="247650"/>
                </a:moveTo>
                <a:lnTo>
                  <a:pt x="1127125" y="247650"/>
                </a:lnTo>
                <a:lnTo>
                  <a:pt x="1263650" y="0"/>
                </a:lnTo>
                <a:lnTo>
                  <a:pt x="3175" y="0"/>
                </a:lnTo>
                <a:cubicBezTo>
                  <a:pt x="2117" y="82550"/>
                  <a:pt x="1058" y="165100"/>
                  <a:pt x="0" y="247650"/>
                </a:cubicBez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4" name="Полилиния 23"/>
          <p:cNvSpPr/>
          <p:nvPr/>
        </p:nvSpPr>
        <p:spPr>
          <a:xfrm>
            <a:off x="9050010" y="-24879"/>
            <a:ext cx="6956991" cy="478692"/>
          </a:xfrm>
          <a:custGeom>
            <a:avLst/>
            <a:gdLst>
              <a:gd name="connsiteX0" fmla="*/ 0 w 1384300"/>
              <a:gd name="connsiteY0" fmla="*/ 95250 h 95250"/>
              <a:gd name="connsiteX1" fmla="*/ 53975 w 1384300"/>
              <a:gd name="connsiteY1" fmla="*/ 0 h 95250"/>
              <a:gd name="connsiteX2" fmla="*/ 1384300 w 1384300"/>
              <a:gd name="connsiteY2" fmla="*/ 0 h 95250"/>
              <a:gd name="connsiteX3" fmla="*/ 1384300 w 1384300"/>
              <a:gd name="connsiteY3" fmla="*/ 92075 h 95250"/>
              <a:gd name="connsiteX4" fmla="*/ 0 w 1384300"/>
              <a:gd name="connsiteY4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300" h="95250">
                <a:moveTo>
                  <a:pt x="0" y="95250"/>
                </a:moveTo>
                <a:lnTo>
                  <a:pt x="53975" y="0"/>
                </a:lnTo>
                <a:lnTo>
                  <a:pt x="1384300" y="0"/>
                </a:lnTo>
                <a:lnTo>
                  <a:pt x="1384300" y="92075"/>
                </a:lnTo>
                <a:lnTo>
                  <a:pt x="0" y="95250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7" name="Полилиния 26"/>
          <p:cNvSpPr/>
          <p:nvPr/>
        </p:nvSpPr>
        <p:spPr>
          <a:xfrm>
            <a:off x="8381453" y="1251629"/>
            <a:ext cx="4043498" cy="39891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noFill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10663219" y="613377"/>
            <a:ext cx="4043498" cy="39891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noFill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570214" y="446974"/>
            <a:ext cx="5591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Он-</a:t>
            </a:r>
            <a:r>
              <a:rPr lang="ru-RU" sz="3600" b="1" dirty="0" err="1">
                <a:solidFill>
                  <a:schemeClr val="bg1"/>
                </a:solidFill>
              </a:rPr>
              <a:t>лайн</a:t>
            </a:r>
            <a:r>
              <a:rPr lang="ru-RU" sz="3600" b="1" dirty="0">
                <a:solidFill>
                  <a:schemeClr val="bg1"/>
                </a:solidFill>
              </a:rPr>
              <a:t> мероприятия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70215" y="1979031"/>
            <a:ext cx="5254259" cy="12341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ru-RU" sz="3000" b="1" dirty="0">
                <a:solidFill>
                  <a:srgbClr val="5A2F1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«МФЦ- </a:t>
            </a:r>
            <a:r>
              <a:rPr lang="ru-RU" sz="3000" b="1" dirty="0">
                <a:solidFill>
                  <a:srgbClr val="5A2F1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проекция в </a:t>
            </a:r>
            <a:r>
              <a:rPr lang="ru-RU" sz="3000" b="1" dirty="0">
                <a:solidFill>
                  <a:srgbClr val="5A2F1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будущее»</a:t>
            </a:r>
          </a:p>
          <a:p>
            <a:pPr algn="ctr">
              <a:lnSpc>
                <a:spcPct val="107000"/>
              </a:lnSpc>
              <a:spcAft>
                <a:spcPts val="1200"/>
              </a:spcAft>
            </a:pPr>
            <a:r>
              <a:rPr lang="ru-RU" sz="3000" b="1" dirty="0">
                <a:solidFill>
                  <a:srgbClr val="5A2F1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видеоролик</a:t>
            </a:r>
            <a:endParaRPr lang="ru-RU" sz="3000" b="1" dirty="0">
              <a:solidFill>
                <a:srgbClr val="5A2F1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700534" y="1889880"/>
            <a:ext cx="352299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3000" b="1" dirty="0">
                <a:solidFill>
                  <a:srgbClr val="9A703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баннер</a:t>
            </a:r>
            <a:endParaRPr lang="ru-RU" sz="3000" b="1" dirty="0">
              <a:solidFill>
                <a:srgbClr val="9A7038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000" b="1" dirty="0">
                <a:solidFill>
                  <a:srgbClr val="9A703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«Работа в МФЦ»</a:t>
            </a:r>
            <a:endParaRPr lang="ru-RU" sz="3000" b="1" dirty="0">
              <a:solidFill>
                <a:srgbClr val="9A70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70215" y="8733033"/>
            <a:ext cx="4633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Евробуклет</a:t>
            </a:r>
            <a:r>
              <a:rPr lang="ru-RU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ru-RU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Работа в МФЦ»</a:t>
            </a:r>
            <a:endParaRPr lang="ru-RU" sz="3000" b="1" dirty="0">
              <a:solidFill>
                <a:srgbClr val="FF0000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377" y="3259382"/>
            <a:ext cx="4387304" cy="61721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56" y="3210764"/>
            <a:ext cx="2408565" cy="535236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937259" y="5026710"/>
            <a:ext cx="48883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7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Вебинар</a:t>
            </a:r>
            <a:r>
              <a:rPr lang="ru-RU" sz="27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7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700" b="1" dirty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7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МФЦ – проекция в будущее»</a:t>
            </a:r>
            <a:endParaRPr lang="ru-RU" sz="2700" b="1" dirty="0"/>
          </a:p>
        </p:txBody>
      </p:sp>
    </p:spTree>
    <p:extLst>
      <p:ext uri="{BB962C8B-B14F-4D97-AF65-F5344CB8AC3E}">
        <p14:creationId xmlns:p14="http://schemas.microsoft.com/office/powerpoint/2010/main" val="163131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лилиния 16"/>
          <p:cNvSpPr/>
          <p:nvPr/>
        </p:nvSpPr>
        <p:spPr>
          <a:xfrm>
            <a:off x="2243138" y="350449"/>
            <a:ext cx="6350648" cy="1244600"/>
          </a:xfrm>
          <a:custGeom>
            <a:avLst/>
            <a:gdLst>
              <a:gd name="connsiteX0" fmla="*/ 0 w 1263650"/>
              <a:gd name="connsiteY0" fmla="*/ 247650 h 247650"/>
              <a:gd name="connsiteX1" fmla="*/ 1127125 w 1263650"/>
              <a:gd name="connsiteY1" fmla="*/ 247650 h 247650"/>
              <a:gd name="connsiteX2" fmla="*/ 1263650 w 1263650"/>
              <a:gd name="connsiteY2" fmla="*/ 0 h 247650"/>
              <a:gd name="connsiteX3" fmla="*/ 3175 w 1263650"/>
              <a:gd name="connsiteY3" fmla="*/ 0 h 247650"/>
              <a:gd name="connsiteX4" fmla="*/ 0 w 1263650"/>
              <a:gd name="connsiteY4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3650" h="247650">
                <a:moveTo>
                  <a:pt x="0" y="247650"/>
                </a:moveTo>
                <a:lnTo>
                  <a:pt x="1127125" y="247650"/>
                </a:lnTo>
                <a:lnTo>
                  <a:pt x="1263650" y="0"/>
                </a:lnTo>
                <a:lnTo>
                  <a:pt x="3175" y="0"/>
                </a:lnTo>
                <a:cubicBezTo>
                  <a:pt x="2117" y="82550"/>
                  <a:pt x="1058" y="165100"/>
                  <a:pt x="0" y="247650"/>
                </a:cubicBez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4" name="Полилиния 23"/>
          <p:cNvSpPr/>
          <p:nvPr/>
        </p:nvSpPr>
        <p:spPr>
          <a:xfrm>
            <a:off x="9050010" y="-24879"/>
            <a:ext cx="6956991" cy="478692"/>
          </a:xfrm>
          <a:custGeom>
            <a:avLst/>
            <a:gdLst>
              <a:gd name="connsiteX0" fmla="*/ 0 w 1384300"/>
              <a:gd name="connsiteY0" fmla="*/ 95250 h 95250"/>
              <a:gd name="connsiteX1" fmla="*/ 53975 w 1384300"/>
              <a:gd name="connsiteY1" fmla="*/ 0 h 95250"/>
              <a:gd name="connsiteX2" fmla="*/ 1384300 w 1384300"/>
              <a:gd name="connsiteY2" fmla="*/ 0 h 95250"/>
              <a:gd name="connsiteX3" fmla="*/ 1384300 w 1384300"/>
              <a:gd name="connsiteY3" fmla="*/ 92075 h 95250"/>
              <a:gd name="connsiteX4" fmla="*/ 0 w 1384300"/>
              <a:gd name="connsiteY4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300" h="95250">
                <a:moveTo>
                  <a:pt x="0" y="95250"/>
                </a:moveTo>
                <a:lnTo>
                  <a:pt x="53975" y="0"/>
                </a:lnTo>
                <a:lnTo>
                  <a:pt x="1384300" y="0"/>
                </a:lnTo>
                <a:lnTo>
                  <a:pt x="1384300" y="92075"/>
                </a:lnTo>
                <a:lnTo>
                  <a:pt x="0" y="95250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6" name="Полилиния 25"/>
          <p:cNvSpPr/>
          <p:nvPr/>
        </p:nvSpPr>
        <p:spPr>
          <a:xfrm>
            <a:off x="4691143" y="8782040"/>
            <a:ext cx="6765515" cy="702081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7" name="Полилиния 26"/>
          <p:cNvSpPr/>
          <p:nvPr/>
        </p:nvSpPr>
        <p:spPr>
          <a:xfrm>
            <a:off x="8381453" y="1251629"/>
            <a:ext cx="4043498" cy="39891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noFill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10663219" y="613377"/>
            <a:ext cx="4043498" cy="39891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noFill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2502431" y="9104750"/>
            <a:ext cx="1986570" cy="490658"/>
          </a:xfrm>
          <a:custGeom>
            <a:avLst/>
            <a:gdLst>
              <a:gd name="connsiteX0" fmla="*/ 52387 w 395287"/>
              <a:gd name="connsiteY0" fmla="*/ 0 h 97631"/>
              <a:gd name="connsiteX1" fmla="*/ 0 w 395287"/>
              <a:gd name="connsiteY1" fmla="*/ 97631 h 97631"/>
              <a:gd name="connsiteX2" fmla="*/ 340519 w 395287"/>
              <a:gd name="connsiteY2" fmla="*/ 95250 h 97631"/>
              <a:gd name="connsiteX3" fmla="*/ 395287 w 395287"/>
              <a:gd name="connsiteY3" fmla="*/ 4763 h 97631"/>
              <a:gd name="connsiteX4" fmla="*/ 52387 w 395287"/>
              <a:gd name="connsiteY4" fmla="*/ 0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287" h="97631">
                <a:moveTo>
                  <a:pt x="52387" y="0"/>
                </a:moveTo>
                <a:lnTo>
                  <a:pt x="0" y="97631"/>
                </a:lnTo>
                <a:lnTo>
                  <a:pt x="340519" y="95250"/>
                </a:lnTo>
                <a:lnTo>
                  <a:pt x="395287" y="4763"/>
                </a:lnTo>
                <a:lnTo>
                  <a:pt x="52387" y="0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674" y="8283869"/>
            <a:ext cx="3210893" cy="131153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68539" y="9844088"/>
            <a:ext cx="13738463" cy="442913"/>
          </a:xfrm>
          <a:prstGeom prst="rect">
            <a:avLst/>
          </a:pr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9" name="Прямоугольник 28"/>
          <p:cNvSpPr/>
          <p:nvPr/>
        </p:nvSpPr>
        <p:spPr>
          <a:xfrm>
            <a:off x="2502431" y="402510"/>
            <a:ext cx="56180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err="1">
                <a:solidFill>
                  <a:schemeClr val="bg1"/>
                </a:solidFill>
              </a:rPr>
              <a:t>Офф-лайн</a:t>
            </a:r>
            <a:r>
              <a:rPr lang="ru-RU" sz="3000" b="1" dirty="0">
                <a:solidFill>
                  <a:schemeClr val="bg1"/>
                </a:solidFill>
              </a:rPr>
              <a:t> мероприятия на базе образовательной организации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050011" y="1734342"/>
            <a:ext cx="61073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rgbClr val="5A2F1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Ярмарка Вакансий/День карьеры</a:t>
            </a:r>
            <a:endParaRPr lang="ru-RU" sz="3000" b="1" dirty="0">
              <a:solidFill>
                <a:srgbClr val="5A2F1F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011" y="2854331"/>
            <a:ext cx="4838063" cy="474557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54" y="5391952"/>
            <a:ext cx="4143183" cy="310738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36" y="1844579"/>
            <a:ext cx="4443413" cy="333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2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лилиния 16"/>
          <p:cNvSpPr/>
          <p:nvPr/>
        </p:nvSpPr>
        <p:spPr>
          <a:xfrm>
            <a:off x="2243138" y="350449"/>
            <a:ext cx="6350648" cy="1244600"/>
          </a:xfrm>
          <a:custGeom>
            <a:avLst/>
            <a:gdLst>
              <a:gd name="connsiteX0" fmla="*/ 0 w 1263650"/>
              <a:gd name="connsiteY0" fmla="*/ 247650 h 247650"/>
              <a:gd name="connsiteX1" fmla="*/ 1127125 w 1263650"/>
              <a:gd name="connsiteY1" fmla="*/ 247650 h 247650"/>
              <a:gd name="connsiteX2" fmla="*/ 1263650 w 1263650"/>
              <a:gd name="connsiteY2" fmla="*/ 0 h 247650"/>
              <a:gd name="connsiteX3" fmla="*/ 3175 w 1263650"/>
              <a:gd name="connsiteY3" fmla="*/ 0 h 247650"/>
              <a:gd name="connsiteX4" fmla="*/ 0 w 1263650"/>
              <a:gd name="connsiteY4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3650" h="247650">
                <a:moveTo>
                  <a:pt x="0" y="247650"/>
                </a:moveTo>
                <a:lnTo>
                  <a:pt x="1127125" y="247650"/>
                </a:lnTo>
                <a:lnTo>
                  <a:pt x="1263650" y="0"/>
                </a:lnTo>
                <a:lnTo>
                  <a:pt x="3175" y="0"/>
                </a:lnTo>
                <a:cubicBezTo>
                  <a:pt x="2117" y="82550"/>
                  <a:pt x="1058" y="165100"/>
                  <a:pt x="0" y="247650"/>
                </a:cubicBez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4" name="Полилиния 23"/>
          <p:cNvSpPr/>
          <p:nvPr/>
        </p:nvSpPr>
        <p:spPr>
          <a:xfrm>
            <a:off x="9050010" y="-24879"/>
            <a:ext cx="6956991" cy="478692"/>
          </a:xfrm>
          <a:custGeom>
            <a:avLst/>
            <a:gdLst>
              <a:gd name="connsiteX0" fmla="*/ 0 w 1384300"/>
              <a:gd name="connsiteY0" fmla="*/ 95250 h 95250"/>
              <a:gd name="connsiteX1" fmla="*/ 53975 w 1384300"/>
              <a:gd name="connsiteY1" fmla="*/ 0 h 95250"/>
              <a:gd name="connsiteX2" fmla="*/ 1384300 w 1384300"/>
              <a:gd name="connsiteY2" fmla="*/ 0 h 95250"/>
              <a:gd name="connsiteX3" fmla="*/ 1384300 w 1384300"/>
              <a:gd name="connsiteY3" fmla="*/ 92075 h 95250"/>
              <a:gd name="connsiteX4" fmla="*/ 0 w 1384300"/>
              <a:gd name="connsiteY4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300" h="95250">
                <a:moveTo>
                  <a:pt x="0" y="95250"/>
                </a:moveTo>
                <a:lnTo>
                  <a:pt x="53975" y="0"/>
                </a:lnTo>
                <a:lnTo>
                  <a:pt x="1384300" y="0"/>
                </a:lnTo>
                <a:lnTo>
                  <a:pt x="1384300" y="92075"/>
                </a:lnTo>
                <a:lnTo>
                  <a:pt x="0" y="95250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6" name="Полилиния 25"/>
          <p:cNvSpPr/>
          <p:nvPr/>
        </p:nvSpPr>
        <p:spPr>
          <a:xfrm>
            <a:off x="4691143" y="8782040"/>
            <a:ext cx="6765515" cy="702081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7" name="Полилиния 26"/>
          <p:cNvSpPr/>
          <p:nvPr/>
        </p:nvSpPr>
        <p:spPr>
          <a:xfrm>
            <a:off x="8381453" y="1251629"/>
            <a:ext cx="4043498" cy="39891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noFill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10663219" y="613377"/>
            <a:ext cx="4043498" cy="39891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noFill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2502431" y="9104750"/>
            <a:ext cx="1986570" cy="490658"/>
          </a:xfrm>
          <a:custGeom>
            <a:avLst/>
            <a:gdLst>
              <a:gd name="connsiteX0" fmla="*/ 52387 w 395287"/>
              <a:gd name="connsiteY0" fmla="*/ 0 h 97631"/>
              <a:gd name="connsiteX1" fmla="*/ 0 w 395287"/>
              <a:gd name="connsiteY1" fmla="*/ 97631 h 97631"/>
              <a:gd name="connsiteX2" fmla="*/ 340519 w 395287"/>
              <a:gd name="connsiteY2" fmla="*/ 95250 h 97631"/>
              <a:gd name="connsiteX3" fmla="*/ 395287 w 395287"/>
              <a:gd name="connsiteY3" fmla="*/ 4763 h 97631"/>
              <a:gd name="connsiteX4" fmla="*/ 52387 w 395287"/>
              <a:gd name="connsiteY4" fmla="*/ 0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287" h="97631">
                <a:moveTo>
                  <a:pt x="52387" y="0"/>
                </a:moveTo>
                <a:lnTo>
                  <a:pt x="0" y="97631"/>
                </a:lnTo>
                <a:lnTo>
                  <a:pt x="340519" y="95250"/>
                </a:lnTo>
                <a:lnTo>
                  <a:pt x="395287" y="4763"/>
                </a:lnTo>
                <a:lnTo>
                  <a:pt x="52387" y="0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674" y="8283869"/>
            <a:ext cx="3210893" cy="131153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68539" y="9844088"/>
            <a:ext cx="13738463" cy="442913"/>
          </a:xfrm>
          <a:prstGeom prst="rect">
            <a:avLst/>
          </a:pr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9" name="Прямоугольник 28"/>
          <p:cNvSpPr/>
          <p:nvPr/>
        </p:nvSpPr>
        <p:spPr>
          <a:xfrm>
            <a:off x="2502431" y="402510"/>
            <a:ext cx="56180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err="1">
                <a:solidFill>
                  <a:schemeClr val="bg1"/>
                </a:solidFill>
              </a:rPr>
              <a:t>Офф-лайн</a:t>
            </a:r>
            <a:r>
              <a:rPr lang="ru-RU" sz="3000" b="1" dirty="0">
                <a:solidFill>
                  <a:schemeClr val="bg1"/>
                </a:solidFill>
              </a:rPr>
              <a:t> мероприятия на базе образовательной организации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81705" y="1643306"/>
            <a:ext cx="82473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Мастер-класс от HR + История Успеха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653" y="2496228"/>
            <a:ext cx="6160637" cy="41127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737" y="3804804"/>
            <a:ext cx="6597873" cy="429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95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771" y="4160614"/>
            <a:ext cx="6161901" cy="4621427"/>
          </a:xfrm>
          <a:prstGeom prst="rect">
            <a:avLst/>
          </a:prstGeom>
        </p:spPr>
      </p:pic>
      <p:sp>
        <p:nvSpPr>
          <p:cNvPr id="17" name="Полилиния 16"/>
          <p:cNvSpPr/>
          <p:nvPr/>
        </p:nvSpPr>
        <p:spPr>
          <a:xfrm>
            <a:off x="2243138" y="350449"/>
            <a:ext cx="6350648" cy="1244600"/>
          </a:xfrm>
          <a:custGeom>
            <a:avLst/>
            <a:gdLst>
              <a:gd name="connsiteX0" fmla="*/ 0 w 1263650"/>
              <a:gd name="connsiteY0" fmla="*/ 247650 h 247650"/>
              <a:gd name="connsiteX1" fmla="*/ 1127125 w 1263650"/>
              <a:gd name="connsiteY1" fmla="*/ 247650 h 247650"/>
              <a:gd name="connsiteX2" fmla="*/ 1263650 w 1263650"/>
              <a:gd name="connsiteY2" fmla="*/ 0 h 247650"/>
              <a:gd name="connsiteX3" fmla="*/ 3175 w 1263650"/>
              <a:gd name="connsiteY3" fmla="*/ 0 h 247650"/>
              <a:gd name="connsiteX4" fmla="*/ 0 w 1263650"/>
              <a:gd name="connsiteY4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3650" h="247650">
                <a:moveTo>
                  <a:pt x="0" y="247650"/>
                </a:moveTo>
                <a:lnTo>
                  <a:pt x="1127125" y="247650"/>
                </a:lnTo>
                <a:lnTo>
                  <a:pt x="1263650" y="0"/>
                </a:lnTo>
                <a:lnTo>
                  <a:pt x="3175" y="0"/>
                </a:lnTo>
                <a:cubicBezTo>
                  <a:pt x="2117" y="82550"/>
                  <a:pt x="1058" y="165100"/>
                  <a:pt x="0" y="247650"/>
                </a:cubicBez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4" name="Полилиния 23"/>
          <p:cNvSpPr/>
          <p:nvPr/>
        </p:nvSpPr>
        <p:spPr>
          <a:xfrm>
            <a:off x="9050010" y="-24879"/>
            <a:ext cx="6956991" cy="478692"/>
          </a:xfrm>
          <a:custGeom>
            <a:avLst/>
            <a:gdLst>
              <a:gd name="connsiteX0" fmla="*/ 0 w 1384300"/>
              <a:gd name="connsiteY0" fmla="*/ 95250 h 95250"/>
              <a:gd name="connsiteX1" fmla="*/ 53975 w 1384300"/>
              <a:gd name="connsiteY1" fmla="*/ 0 h 95250"/>
              <a:gd name="connsiteX2" fmla="*/ 1384300 w 1384300"/>
              <a:gd name="connsiteY2" fmla="*/ 0 h 95250"/>
              <a:gd name="connsiteX3" fmla="*/ 1384300 w 1384300"/>
              <a:gd name="connsiteY3" fmla="*/ 92075 h 95250"/>
              <a:gd name="connsiteX4" fmla="*/ 0 w 1384300"/>
              <a:gd name="connsiteY4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300" h="95250">
                <a:moveTo>
                  <a:pt x="0" y="95250"/>
                </a:moveTo>
                <a:lnTo>
                  <a:pt x="53975" y="0"/>
                </a:lnTo>
                <a:lnTo>
                  <a:pt x="1384300" y="0"/>
                </a:lnTo>
                <a:lnTo>
                  <a:pt x="1384300" y="92075"/>
                </a:lnTo>
                <a:lnTo>
                  <a:pt x="0" y="95250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6" name="Полилиния 25"/>
          <p:cNvSpPr/>
          <p:nvPr/>
        </p:nvSpPr>
        <p:spPr>
          <a:xfrm>
            <a:off x="4691143" y="8782040"/>
            <a:ext cx="6765515" cy="702081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7" name="Полилиния 26"/>
          <p:cNvSpPr/>
          <p:nvPr/>
        </p:nvSpPr>
        <p:spPr>
          <a:xfrm>
            <a:off x="8379809" y="1047474"/>
            <a:ext cx="4043498" cy="39891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noFill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10681754" y="524225"/>
            <a:ext cx="4043498" cy="39891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noFill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2502431" y="9104750"/>
            <a:ext cx="1986570" cy="490658"/>
          </a:xfrm>
          <a:custGeom>
            <a:avLst/>
            <a:gdLst>
              <a:gd name="connsiteX0" fmla="*/ 52387 w 395287"/>
              <a:gd name="connsiteY0" fmla="*/ 0 h 97631"/>
              <a:gd name="connsiteX1" fmla="*/ 0 w 395287"/>
              <a:gd name="connsiteY1" fmla="*/ 97631 h 97631"/>
              <a:gd name="connsiteX2" fmla="*/ 340519 w 395287"/>
              <a:gd name="connsiteY2" fmla="*/ 95250 h 97631"/>
              <a:gd name="connsiteX3" fmla="*/ 395287 w 395287"/>
              <a:gd name="connsiteY3" fmla="*/ 4763 h 97631"/>
              <a:gd name="connsiteX4" fmla="*/ 52387 w 395287"/>
              <a:gd name="connsiteY4" fmla="*/ 0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287" h="97631">
                <a:moveTo>
                  <a:pt x="52387" y="0"/>
                </a:moveTo>
                <a:lnTo>
                  <a:pt x="0" y="97631"/>
                </a:lnTo>
                <a:lnTo>
                  <a:pt x="340519" y="95250"/>
                </a:lnTo>
                <a:lnTo>
                  <a:pt x="395287" y="4763"/>
                </a:lnTo>
                <a:lnTo>
                  <a:pt x="52387" y="0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674" y="8283869"/>
            <a:ext cx="3210893" cy="131153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68539" y="9844088"/>
            <a:ext cx="13738463" cy="442913"/>
          </a:xfrm>
          <a:prstGeom prst="rect">
            <a:avLst/>
          </a:pr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9" name="Прямоугольник 28"/>
          <p:cNvSpPr/>
          <p:nvPr/>
        </p:nvSpPr>
        <p:spPr>
          <a:xfrm>
            <a:off x="2502431" y="402510"/>
            <a:ext cx="56180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err="1">
                <a:solidFill>
                  <a:schemeClr val="bg1"/>
                </a:solidFill>
              </a:rPr>
              <a:t>Офф-лайн</a:t>
            </a:r>
            <a:r>
              <a:rPr lang="ru-RU" sz="3000" b="1" dirty="0">
                <a:solidFill>
                  <a:schemeClr val="bg1"/>
                </a:solidFill>
              </a:rPr>
              <a:t> мероприятия на базе образовательной организации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02431" y="2010506"/>
            <a:ext cx="6858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Деловая игра </a:t>
            </a:r>
            <a:endParaRPr lang="ru-RU" sz="3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Мои документы – моя профессия»</a:t>
            </a:r>
            <a:endParaRPr lang="ru-RU" sz="3000" b="1" dirty="0">
              <a:solidFill>
                <a:srgbClr val="FF0000"/>
              </a:solidFill>
            </a:endParaRPr>
          </a:p>
        </p:txBody>
      </p:sp>
      <p:pic>
        <p:nvPicPr>
          <p:cNvPr id="12" name="Picture 4" descr="image2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948" y="1527407"/>
            <a:ext cx="6777452" cy="352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202" y="3262060"/>
            <a:ext cx="3727880" cy="497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09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209" y="5149340"/>
            <a:ext cx="4646699" cy="3485024"/>
          </a:xfrm>
          <a:prstGeom prst="rect">
            <a:avLst/>
          </a:prstGeom>
        </p:spPr>
      </p:pic>
      <p:sp>
        <p:nvSpPr>
          <p:cNvPr id="17" name="Полилиния 16"/>
          <p:cNvSpPr/>
          <p:nvPr/>
        </p:nvSpPr>
        <p:spPr>
          <a:xfrm>
            <a:off x="2502431" y="418939"/>
            <a:ext cx="6350648" cy="1244600"/>
          </a:xfrm>
          <a:custGeom>
            <a:avLst/>
            <a:gdLst>
              <a:gd name="connsiteX0" fmla="*/ 0 w 1263650"/>
              <a:gd name="connsiteY0" fmla="*/ 247650 h 247650"/>
              <a:gd name="connsiteX1" fmla="*/ 1127125 w 1263650"/>
              <a:gd name="connsiteY1" fmla="*/ 247650 h 247650"/>
              <a:gd name="connsiteX2" fmla="*/ 1263650 w 1263650"/>
              <a:gd name="connsiteY2" fmla="*/ 0 h 247650"/>
              <a:gd name="connsiteX3" fmla="*/ 3175 w 1263650"/>
              <a:gd name="connsiteY3" fmla="*/ 0 h 247650"/>
              <a:gd name="connsiteX4" fmla="*/ 0 w 1263650"/>
              <a:gd name="connsiteY4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3650" h="247650">
                <a:moveTo>
                  <a:pt x="0" y="247650"/>
                </a:moveTo>
                <a:lnTo>
                  <a:pt x="1127125" y="247650"/>
                </a:lnTo>
                <a:lnTo>
                  <a:pt x="1263650" y="0"/>
                </a:lnTo>
                <a:lnTo>
                  <a:pt x="3175" y="0"/>
                </a:lnTo>
                <a:cubicBezTo>
                  <a:pt x="2117" y="82550"/>
                  <a:pt x="1058" y="165100"/>
                  <a:pt x="0" y="24765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4" name="Полилиния 23"/>
          <p:cNvSpPr/>
          <p:nvPr/>
        </p:nvSpPr>
        <p:spPr>
          <a:xfrm>
            <a:off x="9050010" y="-24879"/>
            <a:ext cx="6956991" cy="478692"/>
          </a:xfrm>
          <a:custGeom>
            <a:avLst/>
            <a:gdLst>
              <a:gd name="connsiteX0" fmla="*/ 0 w 1384300"/>
              <a:gd name="connsiteY0" fmla="*/ 95250 h 95250"/>
              <a:gd name="connsiteX1" fmla="*/ 53975 w 1384300"/>
              <a:gd name="connsiteY1" fmla="*/ 0 h 95250"/>
              <a:gd name="connsiteX2" fmla="*/ 1384300 w 1384300"/>
              <a:gd name="connsiteY2" fmla="*/ 0 h 95250"/>
              <a:gd name="connsiteX3" fmla="*/ 1384300 w 1384300"/>
              <a:gd name="connsiteY3" fmla="*/ 92075 h 95250"/>
              <a:gd name="connsiteX4" fmla="*/ 0 w 1384300"/>
              <a:gd name="connsiteY4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300" h="95250">
                <a:moveTo>
                  <a:pt x="0" y="95250"/>
                </a:moveTo>
                <a:lnTo>
                  <a:pt x="53975" y="0"/>
                </a:lnTo>
                <a:lnTo>
                  <a:pt x="1384300" y="0"/>
                </a:lnTo>
                <a:lnTo>
                  <a:pt x="1384300" y="92075"/>
                </a:lnTo>
                <a:lnTo>
                  <a:pt x="0" y="95250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6" name="Полилиния 25"/>
          <p:cNvSpPr/>
          <p:nvPr/>
        </p:nvSpPr>
        <p:spPr>
          <a:xfrm>
            <a:off x="4691143" y="8782040"/>
            <a:ext cx="6765515" cy="702081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7" name="Полилиния 26"/>
          <p:cNvSpPr/>
          <p:nvPr/>
        </p:nvSpPr>
        <p:spPr>
          <a:xfrm>
            <a:off x="8381453" y="1251629"/>
            <a:ext cx="4043498" cy="39891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noFill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10663219" y="613377"/>
            <a:ext cx="4043498" cy="39891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noFill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2502431" y="9104750"/>
            <a:ext cx="1986570" cy="490658"/>
          </a:xfrm>
          <a:custGeom>
            <a:avLst/>
            <a:gdLst>
              <a:gd name="connsiteX0" fmla="*/ 52387 w 395287"/>
              <a:gd name="connsiteY0" fmla="*/ 0 h 97631"/>
              <a:gd name="connsiteX1" fmla="*/ 0 w 395287"/>
              <a:gd name="connsiteY1" fmla="*/ 97631 h 97631"/>
              <a:gd name="connsiteX2" fmla="*/ 340519 w 395287"/>
              <a:gd name="connsiteY2" fmla="*/ 95250 h 97631"/>
              <a:gd name="connsiteX3" fmla="*/ 395287 w 395287"/>
              <a:gd name="connsiteY3" fmla="*/ 4763 h 97631"/>
              <a:gd name="connsiteX4" fmla="*/ 52387 w 395287"/>
              <a:gd name="connsiteY4" fmla="*/ 0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287" h="97631">
                <a:moveTo>
                  <a:pt x="52387" y="0"/>
                </a:moveTo>
                <a:lnTo>
                  <a:pt x="0" y="97631"/>
                </a:lnTo>
                <a:lnTo>
                  <a:pt x="340519" y="95250"/>
                </a:lnTo>
                <a:lnTo>
                  <a:pt x="395287" y="4763"/>
                </a:lnTo>
                <a:lnTo>
                  <a:pt x="52387" y="0"/>
                </a:ln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674" y="8283869"/>
            <a:ext cx="3210893" cy="131153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68539" y="9844088"/>
            <a:ext cx="13738463" cy="4429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5" name="Прямоугольник 4"/>
          <p:cNvSpPr/>
          <p:nvPr/>
        </p:nvSpPr>
        <p:spPr>
          <a:xfrm>
            <a:off x="2656114" y="541784"/>
            <a:ext cx="43284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err="1">
                <a:solidFill>
                  <a:schemeClr val="bg1"/>
                </a:solidFill>
              </a:rPr>
              <a:t>Офф-лайн</a:t>
            </a:r>
            <a:r>
              <a:rPr lang="ru-RU" sz="3000" b="1" dirty="0">
                <a:solidFill>
                  <a:schemeClr val="bg1"/>
                </a:solidFill>
              </a:rPr>
              <a:t> мероприятия </a:t>
            </a:r>
            <a:endParaRPr lang="ru-RU" sz="3000" b="1" dirty="0">
              <a:solidFill>
                <a:schemeClr val="bg1"/>
              </a:solidFill>
            </a:endParaRPr>
          </a:p>
          <a:p>
            <a:r>
              <a:rPr lang="ru-RU" sz="3000" b="1" dirty="0">
                <a:solidFill>
                  <a:schemeClr val="bg1"/>
                </a:solidFill>
              </a:rPr>
              <a:t>на </a:t>
            </a:r>
            <a:r>
              <a:rPr lang="ru-RU" sz="3000" b="1" dirty="0">
                <a:solidFill>
                  <a:schemeClr val="bg1"/>
                </a:solidFill>
              </a:rPr>
              <a:t>базе секторов МФЦ</a:t>
            </a:r>
            <a:endParaRPr lang="en-US" sz="30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10868" y="1786383"/>
            <a:ext cx="10178576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ru-RU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Ознакомительная  экскурсия «МФЦ доступны всем!»</a:t>
            </a:r>
            <a:endParaRPr lang="ru-RU" sz="3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image0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87" y="2477476"/>
            <a:ext cx="3905766" cy="29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263" y="2477475"/>
            <a:ext cx="4042959" cy="329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49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лилиния 16"/>
          <p:cNvSpPr/>
          <p:nvPr/>
        </p:nvSpPr>
        <p:spPr>
          <a:xfrm>
            <a:off x="2502431" y="418939"/>
            <a:ext cx="6350648" cy="1244600"/>
          </a:xfrm>
          <a:custGeom>
            <a:avLst/>
            <a:gdLst>
              <a:gd name="connsiteX0" fmla="*/ 0 w 1263650"/>
              <a:gd name="connsiteY0" fmla="*/ 247650 h 247650"/>
              <a:gd name="connsiteX1" fmla="*/ 1127125 w 1263650"/>
              <a:gd name="connsiteY1" fmla="*/ 247650 h 247650"/>
              <a:gd name="connsiteX2" fmla="*/ 1263650 w 1263650"/>
              <a:gd name="connsiteY2" fmla="*/ 0 h 247650"/>
              <a:gd name="connsiteX3" fmla="*/ 3175 w 1263650"/>
              <a:gd name="connsiteY3" fmla="*/ 0 h 247650"/>
              <a:gd name="connsiteX4" fmla="*/ 0 w 1263650"/>
              <a:gd name="connsiteY4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3650" h="247650">
                <a:moveTo>
                  <a:pt x="0" y="247650"/>
                </a:moveTo>
                <a:lnTo>
                  <a:pt x="1127125" y="247650"/>
                </a:lnTo>
                <a:lnTo>
                  <a:pt x="1263650" y="0"/>
                </a:lnTo>
                <a:lnTo>
                  <a:pt x="3175" y="0"/>
                </a:lnTo>
                <a:cubicBezTo>
                  <a:pt x="2117" y="82550"/>
                  <a:pt x="1058" y="165100"/>
                  <a:pt x="0" y="24765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4" name="Полилиния 23"/>
          <p:cNvSpPr/>
          <p:nvPr/>
        </p:nvSpPr>
        <p:spPr>
          <a:xfrm>
            <a:off x="9050010" y="-24879"/>
            <a:ext cx="6956991" cy="478692"/>
          </a:xfrm>
          <a:custGeom>
            <a:avLst/>
            <a:gdLst>
              <a:gd name="connsiteX0" fmla="*/ 0 w 1384300"/>
              <a:gd name="connsiteY0" fmla="*/ 95250 h 95250"/>
              <a:gd name="connsiteX1" fmla="*/ 53975 w 1384300"/>
              <a:gd name="connsiteY1" fmla="*/ 0 h 95250"/>
              <a:gd name="connsiteX2" fmla="*/ 1384300 w 1384300"/>
              <a:gd name="connsiteY2" fmla="*/ 0 h 95250"/>
              <a:gd name="connsiteX3" fmla="*/ 1384300 w 1384300"/>
              <a:gd name="connsiteY3" fmla="*/ 92075 h 95250"/>
              <a:gd name="connsiteX4" fmla="*/ 0 w 1384300"/>
              <a:gd name="connsiteY4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300" h="95250">
                <a:moveTo>
                  <a:pt x="0" y="95250"/>
                </a:moveTo>
                <a:lnTo>
                  <a:pt x="53975" y="0"/>
                </a:lnTo>
                <a:lnTo>
                  <a:pt x="1384300" y="0"/>
                </a:lnTo>
                <a:lnTo>
                  <a:pt x="1384300" y="92075"/>
                </a:lnTo>
                <a:lnTo>
                  <a:pt x="0" y="95250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6" name="Полилиния 25"/>
          <p:cNvSpPr/>
          <p:nvPr/>
        </p:nvSpPr>
        <p:spPr>
          <a:xfrm>
            <a:off x="4691143" y="8782040"/>
            <a:ext cx="6765515" cy="702081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7" name="Полилиния 26"/>
          <p:cNvSpPr/>
          <p:nvPr/>
        </p:nvSpPr>
        <p:spPr>
          <a:xfrm>
            <a:off x="8381453" y="1251629"/>
            <a:ext cx="4043498" cy="39891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noFill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10663219" y="613377"/>
            <a:ext cx="4043498" cy="39891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noFill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2502431" y="9104750"/>
            <a:ext cx="1986570" cy="490658"/>
          </a:xfrm>
          <a:custGeom>
            <a:avLst/>
            <a:gdLst>
              <a:gd name="connsiteX0" fmla="*/ 52387 w 395287"/>
              <a:gd name="connsiteY0" fmla="*/ 0 h 97631"/>
              <a:gd name="connsiteX1" fmla="*/ 0 w 395287"/>
              <a:gd name="connsiteY1" fmla="*/ 97631 h 97631"/>
              <a:gd name="connsiteX2" fmla="*/ 340519 w 395287"/>
              <a:gd name="connsiteY2" fmla="*/ 95250 h 97631"/>
              <a:gd name="connsiteX3" fmla="*/ 395287 w 395287"/>
              <a:gd name="connsiteY3" fmla="*/ 4763 h 97631"/>
              <a:gd name="connsiteX4" fmla="*/ 52387 w 395287"/>
              <a:gd name="connsiteY4" fmla="*/ 0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287" h="97631">
                <a:moveTo>
                  <a:pt x="52387" y="0"/>
                </a:moveTo>
                <a:lnTo>
                  <a:pt x="0" y="97631"/>
                </a:lnTo>
                <a:lnTo>
                  <a:pt x="340519" y="95250"/>
                </a:lnTo>
                <a:lnTo>
                  <a:pt x="395287" y="4763"/>
                </a:lnTo>
                <a:lnTo>
                  <a:pt x="52387" y="0"/>
                </a:ln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674" y="8283869"/>
            <a:ext cx="3210893" cy="131153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68539" y="9844088"/>
            <a:ext cx="13738463" cy="4429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5" name="Прямоугольник 4"/>
          <p:cNvSpPr/>
          <p:nvPr/>
        </p:nvSpPr>
        <p:spPr>
          <a:xfrm>
            <a:off x="2656114" y="541784"/>
            <a:ext cx="43284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err="1">
                <a:solidFill>
                  <a:schemeClr val="bg1"/>
                </a:solidFill>
              </a:rPr>
              <a:t>Офф-лайн</a:t>
            </a:r>
            <a:r>
              <a:rPr lang="ru-RU" sz="3000" b="1" dirty="0">
                <a:solidFill>
                  <a:schemeClr val="bg1"/>
                </a:solidFill>
              </a:rPr>
              <a:t> мероприятия </a:t>
            </a:r>
            <a:endParaRPr lang="ru-RU" sz="3000" b="1" dirty="0">
              <a:solidFill>
                <a:schemeClr val="bg1"/>
              </a:solidFill>
            </a:endParaRPr>
          </a:p>
          <a:p>
            <a:r>
              <a:rPr lang="ru-RU" sz="3000" b="1" dirty="0">
                <a:solidFill>
                  <a:schemeClr val="bg1"/>
                </a:solidFill>
              </a:rPr>
              <a:t>на </a:t>
            </a:r>
            <a:r>
              <a:rPr lang="ru-RU" sz="3000" b="1" dirty="0">
                <a:solidFill>
                  <a:schemeClr val="bg1"/>
                </a:solidFill>
              </a:rPr>
              <a:t>базе секторов МФЦ</a:t>
            </a:r>
            <a:endParaRPr lang="en-US" sz="30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66678" y="1711007"/>
            <a:ext cx="10972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5A2F1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«Рядом в любой ситуации»- обучение получению государственных и муниципальных услуг в электронном виде посредством порталов </a:t>
            </a:r>
            <a:r>
              <a:rPr lang="en-US" sz="3000" b="1" dirty="0">
                <a:solidFill>
                  <a:srgbClr val="5A2F1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www</a:t>
            </a:r>
            <a:r>
              <a:rPr lang="ru-RU" sz="3000" b="1" dirty="0">
                <a:solidFill>
                  <a:srgbClr val="5A2F1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3000" b="1" dirty="0" err="1">
                <a:solidFill>
                  <a:srgbClr val="5A2F1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gosuslugi</a:t>
            </a:r>
            <a:r>
              <a:rPr lang="ru-RU" sz="3000" b="1" dirty="0">
                <a:solidFill>
                  <a:srgbClr val="5A2F1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3000" b="1" dirty="0" err="1">
                <a:solidFill>
                  <a:srgbClr val="5A2F1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ru</a:t>
            </a:r>
            <a:r>
              <a:rPr lang="ru-RU" sz="3000" b="1" dirty="0">
                <a:solidFill>
                  <a:srgbClr val="5A2F1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b="1" dirty="0">
                <a:solidFill>
                  <a:srgbClr val="5A2F1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www</a:t>
            </a:r>
            <a:r>
              <a:rPr lang="ru-RU" sz="3000" b="1" dirty="0">
                <a:solidFill>
                  <a:srgbClr val="5A2F1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3000" b="1" dirty="0" err="1">
                <a:solidFill>
                  <a:srgbClr val="5A2F1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gu</a:t>
            </a:r>
            <a:r>
              <a:rPr lang="ru-RU" sz="3000" b="1" dirty="0">
                <a:solidFill>
                  <a:srgbClr val="5A2F1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3000" b="1" dirty="0" err="1">
                <a:solidFill>
                  <a:srgbClr val="5A2F1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spb</a:t>
            </a:r>
            <a:r>
              <a:rPr lang="ru-RU" sz="3000" b="1" dirty="0">
                <a:solidFill>
                  <a:srgbClr val="5A2F1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3000" b="1" dirty="0" err="1">
                <a:solidFill>
                  <a:srgbClr val="5A2F1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ru</a:t>
            </a:r>
            <a:r>
              <a:rPr lang="ru-RU" sz="3000" b="1" dirty="0">
                <a:solidFill>
                  <a:srgbClr val="5A2F1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3000" b="1" dirty="0">
              <a:solidFill>
                <a:srgbClr val="5A2F1F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59" y="4121918"/>
            <a:ext cx="5733540" cy="43001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99" y="3386002"/>
            <a:ext cx="7733142" cy="375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25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лилиния 16"/>
          <p:cNvSpPr/>
          <p:nvPr/>
        </p:nvSpPr>
        <p:spPr>
          <a:xfrm>
            <a:off x="2243138" y="375332"/>
            <a:ext cx="6350648" cy="1244600"/>
          </a:xfrm>
          <a:custGeom>
            <a:avLst/>
            <a:gdLst>
              <a:gd name="connsiteX0" fmla="*/ 0 w 1263650"/>
              <a:gd name="connsiteY0" fmla="*/ 247650 h 247650"/>
              <a:gd name="connsiteX1" fmla="*/ 1127125 w 1263650"/>
              <a:gd name="connsiteY1" fmla="*/ 247650 h 247650"/>
              <a:gd name="connsiteX2" fmla="*/ 1263650 w 1263650"/>
              <a:gd name="connsiteY2" fmla="*/ 0 h 247650"/>
              <a:gd name="connsiteX3" fmla="*/ 3175 w 1263650"/>
              <a:gd name="connsiteY3" fmla="*/ 0 h 247650"/>
              <a:gd name="connsiteX4" fmla="*/ 0 w 1263650"/>
              <a:gd name="connsiteY4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3650" h="247650">
                <a:moveTo>
                  <a:pt x="0" y="247650"/>
                </a:moveTo>
                <a:lnTo>
                  <a:pt x="1127125" y="247650"/>
                </a:lnTo>
                <a:lnTo>
                  <a:pt x="1263650" y="0"/>
                </a:lnTo>
                <a:lnTo>
                  <a:pt x="3175" y="0"/>
                </a:lnTo>
                <a:cubicBezTo>
                  <a:pt x="2117" y="82550"/>
                  <a:pt x="1058" y="165100"/>
                  <a:pt x="0" y="247650"/>
                </a:cubicBez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4" name="Полилиния 23"/>
          <p:cNvSpPr/>
          <p:nvPr/>
        </p:nvSpPr>
        <p:spPr>
          <a:xfrm>
            <a:off x="9062711" y="-24879"/>
            <a:ext cx="6956991" cy="478692"/>
          </a:xfrm>
          <a:custGeom>
            <a:avLst/>
            <a:gdLst>
              <a:gd name="connsiteX0" fmla="*/ 0 w 1384300"/>
              <a:gd name="connsiteY0" fmla="*/ 95250 h 95250"/>
              <a:gd name="connsiteX1" fmla="*/ 53975 w 1384300"/>
              <a:gd name="connsiteY1" fmla="*/ 0 h 95250"/>
              <a:gd name="connsiteX2" fmla="*/ 1384300 w 1384300"/>
              <a:gd name="connsiteY2" fmla="*/ 0 h 95250"/>
              <a:gd name="connsiteX3" fmla="*/ 1384300 w 1384300"/>
              <a:gd name="connsiteY3" fmla="*/ 92075 h 95250"/>
              <a:gd name="connsiteX4" fmla="*/ 0 w 1384300"/>
              <a:gd name="connsiteY4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300" h="95250">
                <a:moveTo>
                  <a:pt x="0" y="95250"/>
                </a:moveTo>
                <a:lnTo>
                  <a:pt x="53975" y="0"/>
                </a:lnTo>
                <a:lnTo>
                  <a:pt x="1384300" y="0"/>
                </a:lnTo>
                <a:lnTo>
                  <a:pt x="1384300" y="92075"/>
                </a:lnTo>
                <a:lnTo>
                  <a:pt x="0" y="95250"/>
                </a:lnTo>
                <a:close/>
              </a:path>
            </a:pathLst>
          </a:cu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7" name="Полилиния 26"/>
          <p:cNvSpPr/>
          <p:nvPr/>
        </p:nvSpPr>
        <p:spPr>
          <a:xfrm>
            <a:off x="8381453" y="1251629"/>
            <a:ext cx="4043498" cy="39891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DF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noFill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10663219" y="613377"/>
            <a:ext cx="4043498" cy="398910"/>
          </a:xfrm>
          <a:custGeom>
            <a:avLst/>
            <a:gdLst>
              <a:gd name="connsiteX0" fmla="*/ 0 w 1346200"/>
              <a:gd name="connsiteY0" fmla="*/ 130175 h 139700"/>
              <a:gd name="connsiteX1" fmla="*/ 79375 w 1346200"/>
              <a:gd name="connsiteY1" fmla="*/ 0 h 139700"/>
              <a:gd name="connsiteX2" fmla="*/ 1346200 w 1346200"/>
              <a:gd name="connsiteY2" fmla="*/ 3175 h 139700"/>
              <a:gd name="connsiteX3" fmla="*/ 1276350 w 1346200"/>
              <a:gd name="connsiteY3" fmla="*/ 139700 h 139700"/>
              <a:gd name="connsiteX4" fmla="*/ 0 w 1346200"/>
              <a:gd name="connsiteY4" fmla="*/ 130175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" h="139700">
                <a:moveTo>
                  <a:pt x="0" y="130175"/>
                </a:moveTo>
                <a:lnTo>
                  <a:pt x="79375" y="0"/>
                </a:lnTo>
                <a:lnTo>
                  <a:pt x="1346200" y="3175"/>
                </a:lnTo>
                <a:lnTo>
                  <a:pt x="1276350" y="139700"/>
                </a:lnTo>
                <a:lnTo>
                  <a:pt x="0" y="130175"/>
                </a:lnTo>
                <a:close/>
              </a:path>
            </a:pathLst>
          </a:custGeom>
          <a:solidFill>
            <a:srgbClr val="C6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noFill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1240" y="9844088"/>
            <a:ext cx="13738463" cy="442913"/>
          </a:xfrm>
          <a:prstGeom prst="rect">
            <a:avLst/>
          </a:prstGeom>
          <a:solidFill>
            <a:srgbClr val="5A2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18" name="Прямоугольник 17"/>
          <p:cNvSpPr/>
          <p:nvPr/>
        </p:nvSpPr>
        <p:spPr>
          <a:xfrm>
            <a:off x="2687168" y="373951"/>
            <a:ext cx="66365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ДОСТИГНУТЫЕ</a:t>
            </a:r>
            <a:b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659651" y="2141276"/>
            <a:ext cx="56942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 4 месяца реализации проекта </a:t>
            </a:r>
            <a:b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сравнении с 2021 годом: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42624" y="2280977"/>
            <a:ext cx="5676900" cy="667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Разработана, апробирована и внедрена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Комплексная программа работы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молодыми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работниками</a:t>
            </a:r>
            <a: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включающая подпрограммы:</a:t>
            </a:r>
            <a:endParaRPr lang="ru-RU" sz="1575" b="1" dirty="0">
              <a:solidFill>
                <a:srgbClr val="5A2F1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028700" indent="-342900">
              <a:buFont typeface="+mj-lt"/>
              <a:buAutoNum type="arabicPeriod"/>
            </a:pPr>
            <a:r>
              <a:rPr lang="ru-RU" dirty="0">
                <a:solidFill>
                  <a:srgbClr val="5A2F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Привлечение </a:t>
            </a:r>
            <a:r>
              <a:rPr lang="ru-RU" dirty="0">
                <a:solidFill>
                  <a:srgbClr val="5A2F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профессиональный отбор молодых </a:t>
            </a:r>
            <a:r>
              <a:rPr lang="ru-RU" dirty="0">
                <a:solidFill>
                  <a:srgbClr val="5A2F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работников</a:t>
            </a:r>
            <a:endParaRPr lang="ru-RU" sz="1575" dirty="0">
              <a:solidFill>
                <a:srgbClr val="5A2F1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028700" indent="-342900">
              <a:buFont typeface="+mj-lt"/>
              <a:buAutoNum type="arabicPeriod"/>
            </a:pPr>
            <a:r>
              <a:rPr lang="ru-RU" dirty="0">
                <a:solidFill>
                  <a:srgbClr val="5A2F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Адаптация молодых работников</a:t>
            </a:r>
            <a:endParaRPr lang="ru-RU" sz="1350" b="1" dirty="0">
              <a:solidFill>
                <a:srgbClr val="5A2F1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028700" indent="-342900">
              <a:buFont typeface="+mj-lt"/>
              <a:buAutoNum type="arabicPeriod"/>
            </a:pPr>
            <a:r>
              <a:rPr lang="ru-RU" dirty="0">
                <a:solidFill>
                  <a:srgbClr val="5A2F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Профессиональное </a:t>
            </a:r>
            <a:r>
              <a:rPr lang="ru-RU" dirty="0">
                <a:solidFill>
                  <a:srgbClr val="5A2F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развитие молодых работников </a:t>
            </a:r>
            <a:endParaRPr lang="ru-RU" dirty="0">
              <a:solidFill>
                <a:srgbClr val="5A2F1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028700" indent="-342900">
              <a:buFont typeface="+mj-lt"/>
              <a:buAutoNum type="arabicPeriod"/>
            </a:pPr>
            <a:r>
              <a:rPr lang="ru-RU" dirty="0">
                <a:solidFill>
                  <a:srgbClr val="5A2F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Развитие </a:t>
            </a:r>
            <a:r>
              <a:rPr lang="ru-RU" dirty="0">
                <a:solidFill>
                  <a:srgbClr val="5A2F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корпоративной культуры молодых </a:t>
            </a:r>
            <a:r>
              <a:rPr lang="ru-RU" dirty="0">
                <a:solidFill>
                  <a:srgbClr val="5A2F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работников</a:t>
            </a:r>
          </a:p>
          <a:p>
            <a:pPr marL="685800"/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Создана организационная структура работы </a:t>
            </a:r>
            <a: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</a:t>
            </a:r>
            <a: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персоналом, отвечающая требованиям </a:t>
            </a:r>
            <a:r>
              <a:rPr lang="ru-RU" b="1" dirty="0" err="1">
                <a:solidFill>
                  <a:srgbClr val="5A2F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клиентоцентричного</a:t>
            </a:r>
            <a: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подхода</a:t>
            </a:r>
          </a:p>
          <a:p>
            <a:endParaRPr lang="ru-RU" b="1" dirty="0">
              <a:solidFill>
                <a:srgbClr val="5A2F1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Разработана </a:t>
            </a:r>
            <a: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</a:t>
            </a:r>
            <a:r>
              <a:rPr lang="ru-RU" b="1" dirty="0" err="1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профориентационного</a:t>
            </a:r>
            <a: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мероприятия </a:t>
            </a:r>
            <a:b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«Мой </a:t>
            </a:r>
            <a: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визит в МФЦ</a:t>
            </a:r>
            <a: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endParaRPr lang="ru-RU" b="1" dirty="0">
              <a:solidFill>
                <a:srgbClr val="5A2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Разработанная </a:t>
            </a:r>
            <a: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</a:t>
            </a:r>
            <a: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производственной практики студентов «МФЦ – проекция </a:t>
            </a:r>
            <a:b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5A2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будущее»</a:t>
            </a:r>
            <a:endParaRPr lang="ru-RU" b="1" dirty="0">
              <a:solidFill>
                <a:srgbClr val="5A2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350" b="1" dirty="0">
              <a:solidFill>
                <a:srgbClr val="5A2F1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849226" y="2397884"/>
            <a:ext cx="325761" cy="32576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1600" dist="254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3" name="Овал 22"/>
          <p:cNvSpPr/>
          <p:nvPr/>
        </p:nvSpPr>
        <p:spPr>
          <a:xfrm>
            <a:off x="2864493" y="5672399"/>
            <a:ext cx="325761" cy="32576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1600" dist="635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5" name="Овал 24"/>
          <p:cNvSpPr/>
          <p:nvPr/>
        </p:nvSpPr>
        <p:spPr>
          <a:xfrm>
            <a:off x="9288095" y="2286821"/>
            <a:ext cx="325761" cy="32576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14300" dist="635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8987161" y="2833773"/>
          <a:ext cx="6579395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CorelDRAW" r:id="rId3" imgW="16966771" imgH="15721906" progId="CorelDraw.Graphic.16">
                  <p:embed/>
                </p:oleObj>
              </mc:Choice>
              <mc:Fallback>
                <p:oleObj name="CorelDRAW" r:id="rId3" imgW="16966771" imgH="15721906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87161" y="2833773"/>
                        <a:ext cx="6579395" cy="60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Овал 13"/>
          <p:cNvSpPr/>
          <p:nvPr/>
        </p:nvSpPr>
        <p:spPr>
          <a:xfrm>
            <a:off x="2901564" y="6749594"/>
            <a:ext cx="325761" cy="32576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1600" dist="635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15" name="Овал 14"/>
          <p:cNvSpPr/>
          <p:nvPr/>
        </p:nvSpPr>
        <p:spPr>
          <a:xfrm>
            <a:off x="2901564" y="7852793"/>
            <a:ext cx="325761" cy="32576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1600" dist="635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</p:spTree>
    <p:extLst>
      <p:ext uri="{BB962C8B-B14F-4D97-AF65-F5344CB8AC3E}">
        <p14:creationId xmlns:p14="http://schemas.microsoft.com/office/powerpoint/2010/main" val="2034232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14058</TotalTime>
  <Words>1058</Words>
  <Application>Microsoft Office PowerPoint</Application>
  <PresentationFormat>Произвольный</PresentationFormat>
  <Paragraphs>194</Paragraphs>
  <Slides>28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9" baseType="lpstr">
      <vt:lpstr>Times New Roman</vt:lpstr>
      <vt:lpstr>Arial</vt:lpstr>
      <vt:lpstr>Clear Sans Regular Bold</vt:lpstr>
      <vt:lpstr>Wingdings</vt:lpstr>
      <vt:lpstr>Georgia</vt:lpstr>
      <vt:lpstr>Calibri</vt:lpstr>
      <vt:lpstr>Courier New</vt:lpstr>
      <vt:lpstr>Clear Sans Regular Italics</vt:lpstr>
      <vt:lpstr>Roboto</vt:lpstr>
      <vt:lpstr>Office Theme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Вводный курс</dc:title>
  <dc:creator>Токаренко Илья Александрович</dc:creator>
  <cp:lastModifiedBy>Соболь Светлана Игоревна</cp:lastModifiedBy>
  <cp:revision>227</cp:revision>
  <cp:lastPrinted>2023-02-02T16:18:35Z</cp:lastPrinted>
  <dcterms:created xsi:type="dcterms:W3CDTF">2006-08-16T00:00:00Z</dcterms:created>
  <dcterms:modified xsi:type="dcterms:W3CDTF">2023-10-09T08:05:59Z</dcterms:modified>
  <dc:identifier>DAEoldjYH3o</dc:identifier>
</cp:coreProperties>
</file>